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685" r:id="rId2"/>
    <p:sldId id="686" r:id="rId3"/>
    <p:sldId id="684" r:id="rId4"/>
    <p:sldId id="669" r:id="rId5"/>
    <p:sldId id="719" r:id="rId6"/>
    <p:sldId id="720" r:id="rId7"/>
    <p:sldId id="721" r:id="rId8"/>
    <p:sldId id="722" r:id="rId9"/>
    <p:sldId id="723" r:id="rId10"/>
    <p:sldId id="724" r:id="rId11"/>
    <p:sldId id="725" r:id="rId12"/>
    <p:sldId id="726" r:id="rId13"/>
    <p:sldId id="727" r:id="rId14"/>
    <p:sldId id="728" r:id="rId15"/>
    <p:sldId id="729" r:id="rId16"/>
    <p:sldId id="730" r:id="rId17"/>
    <p:sldId id="731" r:id="rId18"/>
    <p:sldId id="732" r:id="rId19"/>
    <p:sldId id="733" r:id="rId20"/>
    <p:sldId id="734" r:id="rId21"/>
    <p:sldId id="735" r:id="rId22"/>
    <p:sldId id="738" r:id="rId23"/>
    <p:sldId id="736" r:id="rId24"/>
    <p:sldId id="737" r:id="rId25"/>
    <p:sldId id="716" r:id="rId26"/>
  </p:sldIdLst>
  <p:sldSz cx="9144000" cy="5715000" type="screen16x10"/>
  <p:notesSz cx="6858000" cy="9144000"/>
  <p:custDataLst>
    <p:tags r:id="rId2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1" pos="5488" userDrawn="1">
          <p15:clr>
            <a:srgbClr val="A4A3A4"/>
          </p15:clr>
        </p15:guide>
        <p15:guide id="20" pos="317" userDrawn="1">
          <p15:clr>
            <a:srgbClr val="A4A3A4"/>
          </p15:clr>
        </p15:guide>
        <p15:guide id="21" orient="horz" pos="326" userDrawn="1">
          <p15:clr>
            <a:srgbClr val="A4A3A4"/>
          </p15:clr>
        </p15:guide>
        <p15:guide id="34" orient="horz" pos="3274" userDrawn="1">
          <p15:clr>
            <a:srgbClr val="A4A3A4"/>
          </p15:clr>
        </p15:guide>
        <p15:guide id="35" orient="horz" pos="575" userDrawn="1">
          <p15:clr>
            <a:srgbClr val="A4A3A4"/>
          </p15:clr>
        </p15:guide>
        <p15:guide id="41" orient="horz" pos="439" userDrawn="1">
          <p15:clr>
            <a:srgbClr val="A4A3A4"/>
          </p15:clr>
        </p15:guide>
        <p15:guide id="48" pos="3107" userDrawn="1">
          <p15:clr>
            <a:srgbClr val="A4A3A4"/>
          </p15:clr>
        </p15:guide>
        <p15:guide id="58" pos="408" userDrawn="1">
          <p15:clr>
            <a:srgbClr val="A4A3A4"/>
          </p15:clr>
        </p15:guide>
        <p15:guide id="59" pos="2903" userDrawn="1">
          <p15:clr>
            <a:srgbClr val="A4A3A4"/>
          </p15:clr>
        </p15:guide>
        <p15:guide id="61" orient="horz" pos="1097" userDrawn="1">
          <p15:clr>
            <a:srgbClr val="A4A3A4"/>
          </p15:clr>
        </p15:guide>
        <p15:guide id="62" pos="2676" userDrawn="1">
          <p15:clr>
            <a:srgbClr val="A4A3A4"/>
          </p15:clr>
        </p15:guide>
        <p15:guide id="63" pos="24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a Maria Muñoz Mendo" initials="RMMM" lastIdx="1" clrIdx="0"/>
  <p:cmAuthor id="2" name="IMAC A110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CC606"/>
    <a:srgbClr val="EBCB49"/>
    <a:srgbClr val="8058A6"/>
    <a:srgbClr val="D71B86"/>
    <a:srgbClr val="13ADA0"/>
    <a:srgbClr val="F2D14A"/>
    <a:srgbClr val="E88F23"/>
    <a:srgbClr val="E1E1F0"/>
    <a:srgbClr val="F7E6D4"/>
    <a:srgbClr val="E7F5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Estilo claro 1 - Acento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D083AE6-46FA-4A59-8FB0-9F97EB10719F}" styleName="Estilo claro 3 - Acento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Estilo medio 1 - Énfasis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205" autoAdjust="0"/>
    <p:restoredTop sz="89467" autoAdjust="0"/>
  </p:normalViewPr>
  <p:slideViewPr>
    <p:cSldViewPr snapToGrid="0" showGuides="1">
      <p:cViewPr varScale="1">
        <p:scale>
          <a:sx n="122" d="100"/>
          <a:sy n="122" d="100"/>
        </p:scale>
        <p:origin x="1824" y="102"/>
      </p:cViewPr>
      <p:guideLst>
        <p:guide pos="5488"/>
        <p:guide pos="317"/>
        <p:guide orient="horz" pos="326"/>
        <p:guide orient="horz" pos="3274"/>
        <p:guide orient="horz" pos="575"/>
        <p:guide orient="horz" pos="439"/>
        <p:guide pos="3107"/>
        <p:guide pos="408"/>
        <p:guide pos="2903"/>
        <p:guide orient="horz" pos="1097"/>
        <p:guide pos="2676"/>
        <p:guide pos="240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50" d="100"/>
          <a:sy n="50" d="100"/>
        </p:scale>
        <p:origin x="2886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6E1C9A-7351-4EA0-826F-2E823840A5C4}" type="datetimeFigureOut">
              <a:rPr lang="es-PE" smtClean="0"/>
              <a:t>7/09/2020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1A8E2D-7D7A-460E-9277-8DB9DB5920A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32624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1.jpeg>
</file>

<file path=ppt/media/image12.jpeg>
</file>

<file path=ppt/media/image17.jpeg>
</file>

<file path=ppt/media/image18.jpeg>
</file>

<file path=ppt/media/image2.png>
</file>

<file path=ppt/media/image20.jpeg>
</file>

<file path=ppt/media/image21.jpeg>
</file>

<file path=ppt/media/image23.jpeg>
</file>

<file path=ppt/media/image24.jpeg>
</file>

<file path=ppt/media/image6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DF1720-AE80-4069-8D89-2C76E8AFD874}" type="datetimeFigureOut">
              <a:rPr lang="es-PE" smtClean="0"/>
              <a:t>7/09/2020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6700CA-E45F-416D-B659-25554F846B43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48527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0915303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14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945008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15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472846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17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0568263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18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188240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20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63434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21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48891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22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974093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96509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24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6435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4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928135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5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520946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7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890585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9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692356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10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764161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11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794222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12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925632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00CA-E45F-416D-B659-25554F846B43}" type="slidenum">
              <a:rPr lang="es-PE" smtClean="0"/>
              <a:t>13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87007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3131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4548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19256" cy="9525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/>
          <a:p>
            <a:fld id="{24FFEF06-A8BA-4C23-AF3D-225C5D47AD09}" type="datetimeFigureOut">
              <a:rPr lang="es-PE" smtClean="0">
                <a:solidFill>
                  <a:prstClr val="black">
                    <a:tint val="75000"/>
                  </a:prstClr>
                </a:solidFill>
              </a:rPr>
              <a:pPr/>
              <a:t>7/09/2020</a:t>
            </a:fld>
            <a:endParaRPr lang="es-P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/>
          <a:p>
            <a:endParaRPr lang="es-P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/>
          <a:p>
            <a:fld id="{81B6DDDD-D3B0-4890-B5F7-3D762AE2A7AD}" type="slidenum">
              <a:rPr lang="es-PE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P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4189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13"/>
          <p:cNvGrpSpPr/>
          <p:nvPr userDrawn="1"/>
        </p:nvGrpSpPr>
        <p:grpSpPr>
          <a:xfrm>
            <a:off x="944054" y="5343295"/>
            <a:ext cx="7804380" cy="215444"/>
            <a:chOff x="944054" y="5343295"/>
            <a:chExt cx="7804380" cy="215444"/>
          </a:xfrm>
        </p:grpSpPr>
        <p:sp>
          <p:nvSpPr>
            <p:cNvPr id="7" name="TextBox 7"/>
            <p:cNvSpPr txBox="1"/>
            <p:nvPr userDrawn="1"/>
          </p:nvSpPr>
          <p:spPr>
            <a:xfrm>
              <a:off x="944054" y="5343295"/>
              <a:ext cx="23391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kern="1200" dirty="0">
                  <a:solidFill>
                    <a:schemeClr val="bg1">
                      <a:lumMod val="50000"/>
                    </a:schemeClr>
                  </a:solidFill>
                  <a:latin typeface="Calibri"/>
                  <a:ea typeface="+mn-ea"/>
                  <a:cs typeface="Calibri"/>
                  <a:sym typeface="Wingdings"/>
                </a:rPr>
                <a:t>ANÁLISIS DEL ENTORNO DE NEGOCIOS  </a:t>
              </a:r>
              <a:r>
                <a:rPr lang="en-US" sz="800" dirty="0">
                  <a:solidFill>
                    <a:schemeClr val="bg1">
                      <a:lumMod val="50000"/>
                    </a:schemeClr>
                  </a:solidFill>
                  <a:latin typeface="Calibri"/>
                  <a:ea typeface="Wingdings"/>
                  <a:cs typeface="Calibri"/>
                  <a:sym typeface="Wingdings"/>
                </a:rPr>
                <a:t></a:t>
              </a:r>
              <a:r>
                <a:rPr lang="en-US" sz="800" kern="1200" dirty="0">
                  <a:solidFill>
                    <a:schemeClr val="bg1">
                      <a:lumMod val="50000"/>
                    </a:schemeClr>
                  </a:solidFill>
                  <a:latin typeface="Calibri"/>
                  <a:ea typeface="+mn-ea"/>
                  <a:cs typeface="Calibri"/>
                  <a:sym typeface="Wingdings"/>
                </a:rPr>
                <a:t>  SESIÓN 10</a:t>
              </a:r>
              <a:endParaRPr lang="en-US" sz="8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endParaRPr>
            </a:p>
          </p:txBody>
        </p:sp>
        <p:sp>
          <p:nvSpPr>
            <p:cNvPr id="8" name="Rectangle 3"/>
            <p:cNvSpPr/>
            <p:nvPr userDrawn="1"/>
          </p:nvSpPr>
          <p:spPr>
            <a:xfrm>
              <a:off x="7361516" y="5371562"/>
              <a:ext cx="1386918" cy="18466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s-ES_tradnl" sz="600" dirty="0">
                  <a:solidFill>
                    <a:schemeClr val="bg1">
                      <a:lumMod val="50000"/>
                    </a:schemeClr>
                  </a:solidFill>
                </a:rPr>
                <a:t>© ISIL. Todos los derechos reservados</a:t>
              </a:r>
            </a:p>
          </p:txBody>
        </p:sp>
      </p:grp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5" cstate="email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300" y="5322472"/>
            <a:ext cx="448573" cy="25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932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6" r:id="rId2"/>
    <p:sldLayoutId id="2147483660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7" Type="http://schemas.openxmlformats.org/officeDocument/2006/relationships/image" Target="../media/image1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3248089" cy="5715000"/>
          </a:xfrm>
          <a:prstGeom prst="rect">
            <a:avLst/>
          </a:prstGeom>
        </p:spPr>
      </p:pic>
      <p:sp>
        <p:nvSpPr>
          <p:cNvPr id="19" name="CuadroTexto 18"/>
          <p:cNvSpPr txBox="1"/>
          <p:nvPr/>
        </p:nvSpPr>
        <p:spPr>
          <a:xfrm>
            <a:off x="3828887" y="3117181"/>
            <a:ext cx="4746316" cy="153394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38113" indent="-138113">
              <a:lnSpc>
                <a:spcPct val="120000"/>
              </a:lnSpc>
              <a:buFont typeface="Arial" charset="0"/>
              <a:buChar char="•"/>
            </a:pPr>
            <a:r>
              <a:rPr lang="es-PE" sz="1400" dirty="0">
                <a:cs typeface="Calibri"/>
              </a:rPr>
              <a:t>Concepto de objetivo / objetivo empresarial</a:t>
            </a:r>
          </a:p>
          <a:p>
            <a:pPr marL="138113" indent="-138113">
              <a:lnSpc>
                <a:spcPct val="120000"/>
              </a:lnSpc>
              <a:buFont typeface="Arial" charset="0"/>
              <a:buChar char="•"/>
            </a:pPr>
            <a:r>
              <a:rPr lang="es-PE" sz="1400" dirty="0">
                <a:cs typeface="Calibri"/>
              </a:rPr>
              <a:t>Diferencia entre objetivos y metas</a:t>
            </a:r>
          </a:p>
          <a:p>
            <a:pPr marL="138113" indent="-138113">
              <a:lnSpc>
                <a:spcPct val="120000"/>
              </a:lnSpc>
              <a:buFont typeface="Arial" charset="0"/>
              <a:buChar char="•"/>
            </a:pPr>
            <a:r>
              <a:rPr lang="es-PE" sz="1400" dirty="0">
                <a:cs typeface="Calibri"/>
              </a:rPr>
              <a:t>Objetivos generales y secundarios</a:t>
            </a:r>
          </a:p>
          <a:p>
            <a:pPr marL="138113" indent="-138113">
              <a:lnSpc>
                <a:spcPct val="120000"/>
              </a:lnSpc>
              <a:buFont typeface="Arial" charset="0"/>
              <a:buChar char="•"/>
            </a:pPr>
            <a:r>
              <a:rPr lang="es-PE" sz="1400" dirty="0">
                <a:cs typeface="Calibri"/>
              </a:rPr>
              <a:t>Planteamientos de objetivos</a:t>
            </a:r>
          </a:p>
          <a:p>
            <a:pPr marL="138113" indent="-138113">
              <a:lnSpc>
                <a:spcPct val="120000"/>
              </a:lnSpc>
              <a:buFont typeface="Arial" charset="0"/>
              <a:buChar char="•"/>
            </a:pPr>
            <a:r>
              <a:rPr lang="es-PE" sz="1400" dirty="0">
                <a:cs typeface="Calibri"/>
              </a:rPr>
              <a:t>Objetivos y estrategias</a:t>
            </a:r>
          </a:p>
          <a:p>
            <a:pPr marL="138113" indent="-138113">
              <a:lnSpc>
                <a:spcPct val="120000"/>
              </a:lnSpc>
              <a:buFont typeface="Arial" charset="0"/>
              <a:buChar char="•"/>
            </a:pPr>
            <a:r>
              <a:rPr lang="es-PE" sz="1400" dirty="0">
                <a:cs typeface="Calibri"/>
              </a:rPr>
              <a:t>Errores frecuentes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3801591" y="1673440"/>
            <a:ext cx="4887604" cy="9952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77000"/>
              </a:lnSpc>
            </a:pPr>
            <a:r>
              <a:rPr lang="es-ES" sz="2800" b="1" dirty="0"/>
              <a:t>OBJETIVOS</a:t>
            </a:r>
            <a:br>
              <a:rPr lang="es-ES" sz="2800" b="1" dirty="0"/>
            </a:br>
            <a:r>
              <a:rPr lang="es-ES" sz="2800" b="1" dirty="0"/>
              <a:t>GENERALES Y</a:t>
            </a:r>
            <a:br>
              <a:rPr lang="es-ES" sz="2800" b="1" dirty="0"/>
            </a:br>
            <a:r>
              <a:rPr lang="es-ES" sz="2800" b="1" dirty="0"/>
              <a:t>SECUNDARIOS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7056438" y="1556945"/>
            <a:ext cx="1325661" cy="132343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s-ES" sz="8000" b="1" dirty="0">
                <a:solidFill>
                  <a:srgbClr val="15BDAD"/>
                </a:solidFill>
              </a:rPr>
              <a:t>10</a:t>
            </a:r>
          </a:p>
        </p:txBody>
      </p:sp>
      <p:cxnSp>
        <p:nvCxnSpPr>
          <p:cNvPr id="5" name="Conector recto 4"/>
          <p:cNvCxnSpPr/>
          <p:nvPr/>
        </p:nvCxnSpPr>
        <p:spPr>
          <a:xfrm>
            <a:off x="7077462" y="1673440"/>
            <a:ext cx="0" cy="995272"/>
          </a:xfrm>
          <a:prstGeom prst="line">
            <a:avLst/>
          </a:prstGeom>
          <a:ln w="28575">
            <a:solidFill>
              <a:srgbClr val="15BD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ángulo 1"/>
          <p:cNvSpPr/>
          <p:nvPr/>
        </p:nvSpPr>
        <p:spPr>
          <a:xfrm>
            <a:off x="3828887" y="1387918"/>
            <a:ext cx="2606355" cy="20005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s-PE" sz="1300" dirty="0">
                <a:cs typeface="Calibri"/>
              </a:rPr>
              <a:t>ANÁLISIS DEL ENTORNO DE NEGOCIOS</a:t>
            </a:r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 rotWithShape="1">
          <a:blip r:embed="rId4"/>
          <a:srcRect t="23217" r="2386"/>
          <a:stretch/>
        </p:blipFill>
        <p:spPr>
          <a:xfrm flipH="1" flipV="1">
            <a:off x="-32084" y="2037708"/>
            <a:ext cx="3513634" cy="3673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9248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bject 7"/>
          <p:cNvSpPr txBox="1"/>
          <p:nvPr/>
        </p:nvSpPr>
        <p:spPr>
          <a:xfrm>
            <a:off x="518229" y="1544985"/>
            <a:ext cx="3600288" cy="19639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fontAlgn="base"/>
            <a:r>
              <a:rPr lang="en-US" sz="1600" b="1" dirty="0"/>
              <a:t>OBJETIVOS EN EL PLAN DE NEGOCIOS</a:t>
            </a:r>
          </a:p>
          <a:p>
            <a:pPr marL="133350" indent="-133350" fontAlgn="base">
              <a:buFont typeface="Arial" pitchFamily="34" charset="0"/>
              <a:buChar char="•"/>
            </a:pPr>
            <a:r>
              <a:rPr lang="en-US" sz="1600" dirty="0"/>
              <a:t>Hay que </a:t>
            </a:r>
            <a:r>
              <a:rPr lang="en-US" sz="1600" dirty="0" err="1"/>
              <a:t>tener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</a:t>
            </a:r>
            <a:r>
              <a:rPr lang="en-US" sz="1600" dirty="0" err="1"/>
              <a:t>cuenta</a:t>
            </a:r>
            <a:r>
              <a:rPr lang="en-US" sz="1600" dirty="0"/>
              <a:t> que </a:t>
            </a:r>
            <a:r>
              <a:rPr lang="en-US" sz="1600" dirty="0" err="1"/>
              <a:t>en</a:t>
            </a:r>
            <a:r>
              <a:rPr lang="en-US" sz="1600" dirty="0"/>
              <a:t> un </a:t>
            </a:r>
            <a:br>
              <a:rPr lang="en-US" sz="1600" dirty="0"/>
            </a:br>
            <a:r>
              <a:rPr lang="en-US" sz="1600" dirty="0"/>
              <a:t>plan de </a:t>
            </a:r>
            <a:r>
              <a:rPr lang="en-US" sz="1600" dirty="0" err="1"/>
              <a:t>negocios</a:t>
            </a:r>
            <a:r>
              <a:rPr lang="en-US" sz="1600" dirty="0"/>
              <a:t> </a:t>
            </a:r>
            <a:r>
              <a:rPr lang="en-US" sz="1600" dirty="0" err="1"/>
              <a:t>los</a:t>
            </a:r>
            <a:r>
              <a:rPr lang="en-US" sz="1600" dirty="0"/>
              <a:t> </a:t>
            </a:r>
            <a:r>
              <a:rPr lang="en-US" sz="1600" dirty="0" err="1"/>
              <a:t>objetivos</a:t>
            </a:r>
            <a:r>
              <a:rPr lang="en-US" sz="1600" dirty="0"/>
              <a:t> </a:t>
            </a:r>
            <a:r>
              <a:rPr lang="en-US" sz="1600" dirty="0" err="1"/>
              <a:t>generales</a:t>
            </a:r>
            <a:r>
              <a:rPr lang="en-US" sz="1600" dirty="0"/>
              <a:t> </a:t>
            </a:r>
            <a:r>
              <a:rPr lang="en-US" sz="1600" dirty="0" err="1"/>
              <a:t>siempre</a:t>
            </a:r>
            <a:r>
              <a:rPr lang="en-US" sz="1600" dirty="0"/>
              <a:t> son </a:t>
            </a:r>
            <a:r>
              <a:rPr lang="en-US" sz="1600" dirty="0" err="1"/>
              <a:t>comerciales</a:t>
            </a:r>
            <a:r>
              <a:rPr lang="en-US" sz="1600" dirty="0"/>
              <a:t>, </a:t>
            </a:r>
            <a:r>
              <a:rPr lang="en-US" sz="1600" dirty="0" err="1"/>
              <a:t>por</a:t>
            </a:r>
            <a:r>
              <a:rPr lang="en-US" sz="1600" dirty="0"/>
              <a:t> lo que </a:t>
            </a:r>
            <a:r>
              <a:rPr lang="en-US" sz="1600" dirty="0" err="1"/>
              <a:t>siempre</a:t>
            </a:r>
            <a:r>
              <a:rPr lang="en-US" sz="1600" dirty="0"/>
              <a:t> </a:t>
            </a:r>
            <a:r>
              <a:rPr lang="en-US" sz="1600" dirty="0" err="1"/>
              <a:t>estarán</a:t>
            </a:r>
            <a:r>
              <a:rPr lang="en-US" sz="1600" dirty="0"/>
              <a:t> </a:t>
            </a:r>
            <a:r>
              <a:rPr lang="en-US" sz="1600" dirty="0" err="1"/>
              <a:t>orientados</a:t>
            </a:r>
            <a:r>
              <a:rPr lang="en-US" sz="1600" dirty="0"/>
              <a:t> a las </a:t>
            </a:r>
            <a:r>
              <a:rPr lang="en-US" sz="1600" dirty="0" err="1"/>
              <a:t>ventas</a:t>
            </a:r>
            <a:r>
              <a:rPr lang="en-US" sz="1600" dirty="0"/>
              <a:t>.</a:t>
            </a:r>
          </a:p>
          <a:p>
            <a:pPr marL="133350" indent="-133350" fontAlgn="base">
              <a:buFont typeface="Arial" pitchFamily="34" charset="0"/>
              <a:buChar char="•"/>
            </a:pPr>
            <a:endParaRPr lang="en-US" sz="1600" dirty="0"/>
          </a:p>
          <a:p>
            <a:pPr marL="133350" indent="-133350" fontAlgn="base">
              <a:buFont typeface="Arial" pitchFamily="34" charset="0"/>
              <a:buChar char="•"/>
            </a:pPr>
            <a:r>
              <a:rPr lang="en-US" sz="1600" dirty="0" err="1"/>
              <a:t>En</a:t>
            </a:r>
            <a:r>
              <a:rPr lang="en-US" sz="1600" dirty="0"/>
              <a:t> un plan </a:t>
            </a:r>
            <a:r>
              <a:rPr lang="en-US" sz="1600" dirty="0" err="1"/>
              <a:t>puede</a:t>
            </a:r>
            <a:r>
              <a:rPr lang="en-US" sz="1600" dirty="0"/>
              <a:t> </a:t>
            </a:r>
            <a:r>
              <a:rPr lang="en-US" sz="1600" dirty="0" err="1"/>
              <a:t>haber</a:t>
            </a:r>
            <a:r>
              <a:rPr lang="en-US" sz="1600" dirty="0"/>
              <a:t> </a:t>
            </a:r>
            <a:r>
              <a:rPr lang="en-US" sz="1600" dirty="0" err="1"/>
              <a:t>más</a:t>
            </a:r>
            <a:r>
              <a:rPr lang="en-US" sz="1600" dirty="0"/>
              <a:t> de un </a:t>
            </a:r>
            <a:r>
              <a:rPr lang="en-US" sz="1600" dirty="0" err="1"/>
              <a:t>objetivo</a:t>
            </a:r>
            <a:r>
              <a:rPr lang="en-US" sz="1600" dirty="0"/>
              <a:t> general.</a:t>
            </a: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84" r="34562"/>
          <a:stretch/>
        </p:blipFill>
        <p:spPr>
          <a:xfrm>
            <a:off x="4608513" y="528209"/>
            <a:ext cx="4535487" cy="4634341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3863" y="466065"/>
            <a:ext cx="7493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837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b="51790"/>
          <a:stretch/>
        </p:blipFill>
        <p:spPr>
          <a:xfrm>
            <a:off x="0" y="382408"/>
            <a:ext cx="411780" cy="135993"/>
          </a:xfrm>
          <a:prstGeom prst="rect">
            <a:avLst/>
          </a:prstGeom>
        </p:spPr>
      </p:pic>
      <p:sp>
        <p:nvSpPr>
          <p:cNvPr id="9" name="Rectangle 5"/>
          <p:cNvSpPr/>
          <p:nvPr/>
        </p:nvSpPr>
        <p:spPr>
          <a:xfrm>
            <a:off x="511154" y="334988"/>
            <a:ext cx="3216784" cy="2308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500" dirty="0">
                <a:solidFill>
                  <a:srgbClr val="15BDAD"/>
                </a:solidFill>
              </a:rPr>
              <a:t>OBJETIVOS GENERALES Y SECUNDARIOS</a:t>
            </a:r>
          </a:p>
        </p:txBody>
      </p:sp>
      <p:sp>
        <p:nvSpPr>
          <p:cNvPr id="20" name="object 7"/>
          <p:cNvSpPr txBox="1"/>
          <p:nvPr/>
        </p:nvSpPr>
        <p:spPr>
          <a:xfrm>
            <a:off x="518736" y="928311"/>
            <a:ext cx="7522178" cy="34470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fontAlgn="base"/>
            <a:r>
              <a:rPr lang="en-US" sz="1600" b="1" dirty="0"/>
              <a:t>A CONTINUACIÓN VEREMOS LO REFERENTE A LOS OBJETIVOS GENERALES:</a:t>
            </a:r>
          </a:p>
          <a:p>
            <a:pPr fontAlgn="base"/>
            <a:endParaRPr lang="en-US" sz="1600" dirty="0"/>
          </a:p>
          <a:p>
            <a:pPr fontAlgn="base"/>
            <a:r>
              <a:rPr lang="en-US" sz="1600" b="1" dirty="0"/>
              <a:t>OBJETIVOS GENERALES</a:t>
            </a:r>
          </a:p>
          <a:p>
            <a:pPr fontAlgn="base"/>
            <a:r>
              <a:rPr lang="en-US" sz="1600" dirty="0" err="1"/>
              <a:t>En</a:t>
            </a:r>
            <a:r>
              <a:rPr lang="en-US" sz="1600" dirty="0"/>
              <a:t> un plan de </a:t>
            </a:r>
            <a:r>
              <a:rPr lang="en-US" sz="1600" dirty="0" err="1"/>
              <a:t>negocios</a:t>
            </a:r>
            <a:r>
              <a:rPr lang="en-US" sz="1600" dirty="0"/>
              <a:t> </a:t>
            </a:r>
            <a:r>
              <a:rPr lang="en-US" sz="1600" dirty="0" err="1"/>
              <a:t>los</a:t>
            </a:r>
            <a:r>
              <a:rPr lang="en-US" sz="1600" dirty="0"/>
              <a:t> </a:t>
            </a:r>
            <a:r>
              <a:rPr lang="en-US" sz="1600" dirty="0" err="1"/>
              <a:t>objetivos</a:t>
            </a:r>
            <a:r>
              <a:rPr lang="en-US" sz="1600" dirty="0"/>
              <a:t> </a:t>
            </a:r>
            <a:r>
              <a:rPr lang="en-US" sz="1600" dirty="0" err="1"/>
              <a:t>generales</a:t>
            </a:r>
            <a:r>
              <a:rPr lang="en-US" sz="1600" dirty="0"/>
              <a:t> son </a:t>
            </a:r>
            <a:r>
              <a:rPr lang="en-US" sz="1600" dirty="0" err="1"/>
              <a:t>objetivos</a:t>
            </a:r>
            <a:r>
              <a:rPr lang="en-US" sz="1600" dirty="0"/>
              <a:t> </a:t>
            </a:r>
            <a:r>
              <a:rPr lang="en-US" sz="1600" dirty="0" err="1"/>
              <a:t>comerciales</a:t>
            </a:r>
            <a:r>
              <a:rPr lang="en-US" sz="1600" dirty="0"/>
              <a:t>, </a:t>
            </a:r>
            <a:r>
              <a:rPr lang="en-US" sz="1600" dirty="0" err="1"/>
              <a:t>es</a:t>
            </a:r>
            <a:r>
              <a:rPr lang="en-US" sz="1600" dirty="0"/>
              <a:t> </a:t>
            </a:r>
            <a:r>
              <a:rPr lang="en-US" sz="1600" dirty="0" err="1"/>
              <a:t>decir</a:t>
            </a:r>
            <a:r>
              <a:rPr lang="en-US" sz="1600" dirty="0"/>
              <a:t>, </a:t>
            </a:r>
            <a:r>
              <a:rPr lang="en-US" sz="1600" dirty="0" err="1"/>
              <a:t>están</a:t>
            </a:r>
            <a:r>
              <a:rPr lang="en-US" sz="1600" dirty="0"/>
              <a:t> </a:t>
            </a:r>
            <a:r>
              <a:rPr lang="en-US" sz="1600" dirty="0" err="1"/>
              <a:t>orientados</a:t>
            </a:r>
            <a:r>
              <a:rPr lang="en-US" sz="1600" dirty="0"/>
              <a:t> a </a:t>
            </a:r>
            <a:r>
              <a:rPr lang="en-US" sz="1600" dirty="0" err="1"/>
              <a:t>resultados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</a:t>
            </a:r>
            <a:r>
              <a:rPr lang="en-US" sz="1600" dirty="0" err="1"/>
              <a:t>ventas</a:t>
            </a:r>
            <a:r>
              <a:rPr lang="en-US" sz="1600" dirty="0"/>
              <a:t>. Se </a:t>
            </a:r>
            <a:r>
              <a:rPr lang="en-US" sz="1600" dirty="0" err="1"/>
              <a:t>pueden</a:t>
            </a:r>
            <a:r>
              <a:rPr lang="en-US" sz="1600" dirty="0"/>
              <a:t> </a:t>
            </a:r>
            <a:r>
              <a:rPr lang="en-US" sz="1600" dirty="0" err="1"/>
              <a:t>expresar</a:t>
            </a:r>
            <a:r>
              <a:rPr lang="en-US" sz="1600" dirty="0"/>
              <a:t> de </a:t>
            </a:r>
            <a:r>
              <a:rPr lang="en-US" sz="1600" dirty="0" err="1"/>
              <a:t>tres</a:t>
            </a:r>
            <a:r>
              <a:rPr lang="en-US" sz="1600" dirty="0"/>
              <a:t> </a:t>
            </a:r>
            <a:r>
              <a:rPr lang="en-US" sz="1600" dirty="0" err="1"/>
              <a:t>maneras</a:t>
            </a:r>
            <a:r>
              <a:rPr lang="en-US" sz="1600" dirty="0"/>
              <a:t>:</a:t>
            </a:r>
          </a:p>
          <a:p>
            <a:pPr marL="174625" indent="-174625" fontAlgn="base">
              <a:buFont typeface="Arial" pitchFamily="34" charset="0"/>
              <a:buChar char="•"/>
            </a:pPr>
            <a:endParaRPr lang="en-US" sz="1600" dirty="0"/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600" dirty="0"/>
              <a:t>A </a:t>
            </a:r>
            <a:r>
              <a:rPr lang="en-US" sz="1600" dirty="0" err="1"/>
              <a:t>nivel</a:t>
            </a:r>
            <a:r>
              <a:rPr lang="en-US" sz="1600" dirty="0"/>
              <a:t> de </a:t>
            </a:r>
            <a:r>
              <a:rPr lang="en-US" sz="1600" dirty="0" err="1"/>
              <a:t>ventas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soles: Vender 1,000,000 de soles de </a:t>
            </a:r>
            <a:r>
              <a:rPr lang="en-US" sz="1600" dirty="0" err="1"/>
              <a:t>mermeladas</a:t>
            </a:r>
            <a:r>
              <a:rPr lang="en-US" sz="1600" dirty="0"/>
              <a:t> </a:t>
            </a:r>
            <a:r>
              <a:rPr lang="en-US" sz="1600" dirty="0" err="1"/>
              <a:t>Dorita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el 2018.</a:t>
            </a:r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600" dirty="0"/>
              <a:t>A </a:t>
            </a:r>
            <a:r>
              <a:rPr lang="en-US" sz="1600" dirty="0" err="1"/>
              <a:t>nivel</a:t>
            </a:r>
            <a:r>
              <a:rPr lang="en-US" sz="1600" dirty="0"/>
              <a:t> de </a:t>
            </a:r>
            <a:r>
              <a:rPr lang="en-US" sz="1600" dirty="0" err="1"/>
              <a:t>unidades</a:t>
            </a:r>
            <a:r>
              <a:rPr lang="en-US" sz="1600" dirty="0"/>
              <a:t>: Vender 500,000 </a:t>
            </a:r>
            <a:r>
              <a:rPr lang="en-US" sz="1600" dirty="0" err="1"/>
              <a:t>unidades</a:t>
            </a:r>
            <a:r>
              <a:rPr lang="en-US" sz="1600" dirty="0"/>
              <a:t> de </a:t>
            </a:r>
            <a:r>
              <a:rPr lang="en-US" sz="1600" dirty="0" err="1"/>
              <a:t>mermeladas</a:t>
            </a:r>
            <a:r>
              <a:rPr lang="en-US" sz="1600" dirty="0"/>
              <a:t> </a:t>
            </a:r>
            <a:r>
              <a:rPr lang="en-US" sz="1600" dirty="0" err="1"/>
              <a:t>Dorita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el 2018.</a:t>
            </a:r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600" dirty="0"/>
              <a:t>A </a:t>
            </a:r>
            <a:r>
              <a:rPr lang="en-US" sz="1600" dirty="0" err="1"/>
              <a:t>nivel</a:t>
            </a:r>
            <a:r>
              <a:rPr lang="en-US" sz="1600" dirty="0"/>
              <a:t> de  </a:t>
            </a:r>
            <a:r>
              <a:rPr lang="en-US" sz="1600" dirty="0" err="1"/>
              <a:t>participación</a:t>
            </a:r>
            <a:r>
              <a:rPr lang="en-US" sz="1600" dirty="0"/>
              <a:t> de </a:t>
            </a:r>
            <a:r>
              <a:rPr lang="en-US" sz="1600" dirty="0" err="1"/>
              <a:t>mercado</a:t>
            </a:r>
            <a:r>
              <a:rPr lang="en-US" sz="1600" dirty="0"/>
              <a:t> (market share): </a:t>
            </a:r>
            <a:r>
              <a:rPr lang="en-US" sz="1600" dirty="0" err="1"/>
              <a:t>Conseguir</a:t>
            </a:r>
            <a:r>
              <a:rPr lang="en-US" sz="1600" dirty="0"/>
              <a:t> un 10 % de </a:t>
            </a:r>
            <a:r>
              <a:rPr lang="en-US" sz="1600" dirty="0" err="1"/>
              <a:t>participación</a:t>
            </a:r>
            <a:r>
              <a:rPr lang="en-US" sz="1600" dirty="0"/>
              <a:t> de  </a:t>
            </a:r>
            <a:r>
              <a:rPr lang="en-US" sz="1600" dirty="0" err="1"/>
              <a:t>mercado</a:t>
            </a:r>
            <a:r>
              <a:rPr lang="en-US" sz="1600" dirty="0"/>
              <a:t> de </a:t>
            </a:r>
            <a:r>
              <a:rPr lang="en-US" sz="1600" dirty="0" err="1"/>
              <a:t>mermeladas</a:t>
            </a:r>
            <a:r>
              <a:rPr lang="en-US" sz="1600" dirty="0"/>
              <a:t> </a:t>
            </a:r>
            <a:r>
              <a:rPr lang="en-US" sz="1600" dirty="0" err="1"/>
              <a:t>naturales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el 2018.</a:t>
            </a:r>
          </a:p>
          <a:p>
            <a:pPr marL="174625" indent="-174625" fontAlgn="base">
              <a:buFont typeface="Arial" pitchFamily="34" charset="0"/>
              <a:buChar char="•"/>
            </a:pPr>
            <a:endParaRPr lang="en-US" sz="1600" dirty="0"/>
          </a:p>
          <a:p>
            <a:pPr fontAlgn="base"/>
            <a:r>
              <a:rPr lang="en-US" sz="1600" dirty="0"/>
              <a:t>Los </a:t>
            </a:r>
            <a:r>
              <a:rPr lang="en-US" sz="1600" dirty="0" err="1"/>
              <a:t>tres</a:t>
            </a:r>
            <a:r>
              <a:rPr lang="en-US" sz="1600" dirty="0"/>
              <a:t> </a:t>
            </a:r>
            <a:r>
              <a:rPr lang="en-US" sz="1600" dirty="0" err="1"/>
              <a:t>objetivos</a:t>
            </a:r>
            <a:r>
              <a:rPr lang="en-US" sz="1600" dirty="0"/>
              <a:t> </a:t>
            </a:r>
            <a:r>
              <a:rPr lang="en-US" sz="1600" dirty="0" err="1"/>
              <a:t>mostrados</a:t>
            </a:r>
            <a:r>
              <a:rPr lang="en-US" sz="1600" dirty="0"/>
              <a:t> </a:t>
            </a:r>
            <a:r>
              <a:rPr lang="en-US" sz="1600" dirty="0" err="1"/>
              <a:t>expresan</a:t>
            </a:r>
            <a:r>
              <a:rPr lang="en-US" sz="1600" dirty="0"/>
              <a:t> lo </a:t>
            </a:r>
            <a:r>
              <a:rPr lang="en-US" sz="1600" dirty="0" err="1"/>
              <a:t>mismo</a:t>
            </a:r>
            <a:r>
              <a:rPr lang="en-US" sz="1600" dirty="0"/>
              <a:t>. A un </a:t>
            </a:r>
            <a:r>
              <a:rPr lang="en-US" sz="1600" dirty="0" err="1"/>
              <a:t>precio</a:t>
            </a:r>
            <a:r>
              <a:rPr lang="en-US" sz="1600" dirty="0"/>
              <a:t> de 2 soles, las 500,000 </a:t>
            </a:r>
            <a:r>
              <a:rPr lang="en-US" sz="1600" dirty="0" err="1"/>
              <a:t>mermeladas</a:t>
            </a:r>
            <a:r>
              <a:rPr lang="en-US" sz="1600" dirty="0"/>
              <a:t> se </a:t>
            </a:r>
            <a:r>
              <a:rPr lang="en-US" sz="1600" dirty="0" err="1"/>
              <a:t>convierten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1,000,000 de soles. Las 500,000 </a:t>
            </a:r>
            <a:r>
              <a:rPr lang="en-US" sz="1600" dirty="0" err="1"/>
              <a:t>unidades</a:t>
            </a:r>
            <a:r>
              <a:rPr lang="en-US" sz="1600" dirty="0"/>
              <a:t> son el 5 % del </a:t>
            </a:r>
            <a:r>
              <a:rPr lang="en-US" sz="1600" dirty="0" err="1"/>
              <a:t>mercado</a:t>
            </a:r>
            <a:r>
              <a:rPr lang="en-US" sz="1600" dirty="0"/>
              <a:t> que </a:t>
            </a:r>
            <a:r>
              <a:rPr lang="en-US" sz="1600" dirty="0" err="1"/>
              <a:t>es</a:t>
            </a:r>
            <a:r>
              <a:rPr lang="en-US" sz="1600" dirty="0"/>
              <a:t> de 5,000,000 </a:t>
            </a:r>
            <a:r>
              <a:rPr lang="en-US" sz="1600" dirty="0" err="1"/>
              <a:t>millones</a:t>
            </a:r>
            <a:r>
              <a:rPr lang="en-US" sz="16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908902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b="51790"/>
          <a:stretch/>
        </p:blipFill>
        <p:spPr>
          <a:xfrm>
            <a:off x="0" y="382408"/>
            <a:ext cx="411780" cy="135993"/>
          </a:xfrm>
          <a:prstGeom prst="rect">
            <a:avLst/>
          </a:prstGeom>
        </p:spPr>
      </p:pic>
      <p:sp>
        <p:nvSpPr>
          <p:cNvPr id="9" name="Rectangle 5"/>
          <p:cNvSpPr/>
          <p:nvPr/>
        </p:nvSpPr>
        <p:spPr>
          <a:xfrm>
            <a:off x="511154" y="334988"/>
            <a:ext cx="3216784" cy="2308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500" dirty="0">
                <a:solidFill>
                  <a:srgbClr val="15BDAD"/>
                </a:solidFill>
              </a:rPr>
              <a:t>OBJETIVOS GENERALES Y SECUNDARIOS</a:t>
            </a:r>
          </a:p>
        </p:txBody>
      </p:sp>
      <p:sp>
        <p:nvSpPr>
          <p:cNvPr id="20" name="object 7"/>
          <p:cNvSpPr txBox="1"/>
          <p:nvPr/>
        </p:nvSpPr>
        <p:spPr>
          <a:xfrm>
            <a:off x="517092" y="926668"/>
            <a:ext cx="7495531" cy="9848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fontAlgn="base"/>
            <a:r>
              <a:rPr lang="en-US" sz="1600" b="1" dirty="0"/>
              <a:t>OBJETIVOS SECUNDARIOS</a:t>
            </a:r>
          </a:p>
          <a:p>
            <a:pPr fontAlgn="base"/>
            <a:r>
              <a:rPr lang="en-US" sz="1600" dirty="0" err="1"/>
              <a:t>En</a:t>
            </a:r>
            <a:r>
              <a:rPr lang="en-US" sz="1600" dirty="0"/>
              <a:t> un plan de </a:t>
            </a:r>
            <a:r>
              <a:rPr lang="en-US" sz="1600" dirty="0" err="1"/>
              <a:t>negocios</a:t>
            </a:r>
            <a:r>
              <a:rPr lang="en-US" sz="1600" dirty="0"/>
              <a:t> </a:t>
            </a:r>
            <a:r>
              <a:rPr lang="en-US" sz="1600" dirty="0" err="1"/>
              <a:t>los</a:t>
            </a:r>
            <a:r>
              <a:rPr lang="en-US" sz="1600" dirty="0"/>
              <a:t> </a:t>
            </a:r>
            <a:r>
              <a:rPr lang="en-US" sz="1600" dirty="0" err="1"/>
              <a:t>objetivos</a:t>
            </a:r>
            <a:r>
              <a:rPr lang="en-US" sz="1600" dirty="0"/>
              <a:t> </a:t>
            </a:r>
            <a:r>
              <a:rPr lang="en-US" sz="1600" dirty="0" err="1"/>
              <a:t>secundarios</a:t>
            </a:r>
            <a:r>
              <a:rPr lang="en-US" sz="1600" dirty="0"/>
              <a:t> </a:t>
            </a:r>
            <a:r>
              <a:rPr lang="en-US" sz="1600" dirty="0" err="1"/>
              <a:t>están</a:t>
            </a:r>
            <a:r>
              <a:rPr lang="en-US" sz="1600" dirty="0"/>
              <a:t> </a:t>
            </a:r>
            <a:r>
              <a:rPr lang="en-US" sz="1600" dirty="0" err="1"/>
              <a:t>relacionados</a:t>
            </a:r>
            <a:r>
              <a:rPr lang="en-US" sz="1600" dirty="0"/>
              <a:t> a </a:t>
            </a:r>
            <a:r>
              <a:rPr lang="en-US" sz="1600" dirty="0" err="1"/>
              <a:t>todos</a:t>
            </a:r>
            <a:r>
              <a:rPr lang="en-US" sz="1600" dirty="0"/>
              <a:t> </a:t>
            </a:r>
            <a:r>
              <a:rPr lang="en-US" sz="1600" dirty="0" err="1"/>
              <a:t>aquellos</a:t>
            </a:r>
            <a:r>
              <a:rPr lang="en-US" sz="1600" dirty="0"/>
              <a:t> </a:t>
            </a:r>
            <a:r>
              <a:rPr lang="en-US" sz="1600" dirty="0" err="1"/>
              <a:t>aspectos</a:t>
            </a:r>
            <a:r>
              <a:rPr lang="en-US" sz="1600" dirty="0"/>
              <a:t> o </a:t>
            </a:r>
            <a:r>
              <a:rPr lang="en-US" sz="1600" dirty="0" err="1"/>
              <a:t>actividades</a:t>
            </a:r>
            <a:r>
              <a:rPr lang="en-US" sz="1600" dirty="0"/>
              <a:t> que </a:t>
            </a:r>
            <a:r>
              <a:rPr lang="en-US" sz="1600" dirty="0" err="1"/>
              <a:t>permitan</a:t>
            </a:r>
            <a:r>
              <a:rPr lang="en-US" sz="1600" dirty="0"/>
              <a:t> </a:t>
            </a:r>
            <a:r>
              <a:rPr lang="en-US" sz="1600" dirty="0" err="1"/>
              <a:t>alcanzar</a:t>
            </a:r>
            <a:r>
              <a:rPr lang="en-US" sz="1600" dirty="0"/>
              <a:t> el </a:t>
            </a:r>
            <a:r>
              <a:rPr lang="en-US" sz="1600" dirty="0" err="1"/>
              <a:t>objetivo</a:t>
            </a:r>
            <a:r>
              <a:rPr lang="en-US" sz="1600" dirty="0"/>
              <a:t> general. </a:t>
            </a:r>
            <a:r>
              <a:rPr lang="en-US" sz="1600" dirty="0" err="1"/>
              <a:t>Por</a:t>
            </a:r>
            <a:r>
              <a:rPr lang="en-US" sz="1600" dirty="0"/>
              <a:t> </a:t>
            </a:r>
            <a:r>
              <a:rPr lang="en-US" sz="1600" dirty="0" err="1"/>
              <a:t>ejemplo</a:t>
            </a:r>
            <a:r>
              <a:rPr lang="en-US" sz="1600" dirty="0"/>
              <a:t>:</a:t>
            </a:r>
          </a:p>
          <a:p>
            <a:pPr marL="174625" indent="-174625" fontAlgn="base">
              <a:buFont typeface="Arial" pitchFamily="34" charset="0"/>
              <a:buChar char="•"/>
            </a:pPr>
            <a:endParaRPr lang="en-US" sz="1600" dirty="0"/>
          </a:p>
        </p:txBody>
      </p:sp>
      <p:sp>
        <p:nvSpPr>
          <p:cNvPr id="6" name="Rectángulo 5"/>
          <p:cNvSpPr/>
          <p:nvPr/>
        </p:nvSpPr>
        <p:spPr>
          <a:xfrm>
            <a:off x="552164" y="1952497"/>
            <a:ext cx="1805227" cy="1330359"/>
          </a:xfrm>
          <a:prstGeom prst="rect">
            <a:avLst/>
          </a:prstGeom>
          <a:solidFill>
            <a:srgbClr val="E88F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Rectángulo 6"/>
          <p:cNvSpPr/>
          <p:nvPr/>
        </p:nvSpPr>
        <p:spPr>
          <a:xfrm>
            <a:off x="552164" y="3432774"/>
            <a:ext cx="1805227" cy="1736030"/>
          </a:xfrm>
          <a:prstGeom prst="rect">
            <a:avLst/>
          </a:prstGeom>
          <a:solidFill>
            <a:srgbClr val="E88F23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fontAlgn="base">
              <a:lnSpc>
                <a:spcPct val="90000"/>
              </a:lnSpc>
            </a:pPr>
            <a:endParaRPr lang="en-US" sz="1500" dirty="0"/>
          </a:p>
          <a:p>
            <a:pPr fontAlgn="base">
              <a:lnSpc>
                <a:spcPct val="90000"/>
              </a:lnSpc>
            </a:pPr>
            <a:r>
              <a:rPr lang="en-US" sz="1500" dirty="0" err="1"/>
              <a:t>Ubicarnos</a:t>
            </a:r>
            <a:r>
              <a:rPr lang="en-US" sz="1500" dirty="0"/>
              <a:t> </a:t>
            </a:r>
            <a:r>
              <a:rPr lang="en-US" sz="1500" dirty="0" err="1"/>
              <a:t>en</a:t>
            </a:r>
            <a:r>
              <a:rPr lang="en-US" sz="1500" dirty="0"/>
              <a:t> la </a:t>
            </a:r>
            <a:r>
              <a:rPr lang="en-US" sz="1500" dirty="0" err="1"/>
              <a:t>segunda</a:t>
            </a:r>
            <a:r>
              <a:rPr lang="en-US" sz="1500" dirty="0"/>
              <a:t> </a:t>
            </a:r>
            <a:r>
              <a:rPr lang="en-US" sz="1500" dirty="0" err="1"/>
              <a:t>posición</a:t>
            </a:r>
            <a:r>
              <a:rPr lang="en-US" sz="1500" dirty="0"/>
              <a:t> </a:t>
            </a:r>
            <a:r>
              <a:rPr lang="en-US" sz="1500" dirty="0" err="1"/>
              <a:t>en</a:t>
            </a:r>
            <a:r>
              <a:rPr lang="en-US" sz="1500" dirty="0"/>
              <a:t> el Top of mind de la </a:t>
            </a:r>
            <a:r>
              <a:rPr lang="en-US" sz="1500" dirty="0" err="1"/>
              <a:t>categoría</a:t>
            </a:r>
            <a:r>
              <a:rPr lang="en-US" sz="1500" dirty="0"/>
              <a:t> para un 50 % del </a:t>
            </a:r>
            <a:r>
              <a:rPr lang="en-US" sz="1500" dirty="0" err="1"/>
              <a:t>mercado</a:t>
            </a:r>
            <a:r>
              <a:rPr lang="en-US" sz="1500" dirty="0"/>
              <a:t> meta </a:t>
            </a:r>
            <a:r>
              <a:rPr lang="en-US" sz="1500" dirty="0" err="1"/>
              <a:t>en</a:t>
            </a:r>
            <a:r>
              <a:rPr lang="en-US" sz="1500" dirty="0"/>
              <a:t> el 2018.</a:t>
            </a:r>
          </a:p>
        </p:txBody>
      </p:sp>
      <p:sp>
        <p:nvSpPr>
          <p:cNvPr id="10" name="Rectángulo 9"/>
          <p:cNvSpPr/>
          <p:nvPr/>
        </p:nvSpPr>
        <p:spPr>
          <a:xfrm>
            <a:off x="2663122" y="1952497"/>
            <a:ext cx="1785133" cy="1330359"/>
          </a:xfrm>
          <a:prstGeom prst="rect">
            <a:avLst/>
          </a:prstGeom>
          <a:solidFill>
            <a:srgbClr val="13ADA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Rectángulo 10"/>
          <p:cNvSpPr/>
          <p:nvPr/>
        </p:nvSpPr>
        <p:spPr>
          <a:xfrm>
            <a:off x="2663122" y="3436905"/>
            <a:ext cx="1785133" cy="1733484"/>
          </a:xfrm>
          <a:prstGeom prst="rect">
            <a:avLst/>
          </a:prstGeom>
          <a:solidFill>
            <a:srgbClr val="13ADA0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fontAlgn="base">
              <a:lnSpc>
                <a:spcPct val="90000"/>
              </a:lnSpc>
            </a:pPr>
            <a:endParaRPr lang="en-US" sz="1500" dirty="0"/>
          </a:p>
          <a:p>
            <a:pPr fontAlgn="base">
              <a:lnSpc>
                <a:spcPct val="90000"/>
              </a:lnSpc>
            </a:pPr>
            <a:r>
              <a:rPr lang="en-US" sz="1500" dirty="0" err="1"/>
              <a:t>Reducir</a:t>
            </a:r>
            <a:r>
              <a:rPr lang="en-US" sz="1500" dirty="0"/>
              <a:t> </a:t>
            </a:r>
            <a:r>
              <a:rPr lang="en-US" sz="1500" dirty="0" err="1"/>
              <a:t>los</a:t>
            </a:r>
            <a:r>
              <a:rPr lang="en-US" sz="1500" dirty="0"/>
              <a:t> </a:t>
            </a:r>
            <a:r>
              <a:rPr lang="en-US" sz="1500" dirty="0" err="1"/>
              <a:t>costos</a:t>
            </a:r>
            <a:r>
              <a:rPr lang="en-US" sz="1500" dirty="0"/>
              <a:t> </a:t>
            </a:r>
            <a:r>
              <a:rPr lang="en-US" sz="1500" dirty="0" err="1"/>
              <a:t>fijos</a:t>
            </a:r>
            <a:r>
              <a:rPr lang="en-US" sz="1500" dirty="0"/>
              <a:t> </a:t>
            </a:r>
            <a:r>
              <a:rPr lang="en-US" sz="1500" dirty="0" err="1"/>
              <a:t>en</a:t>
            </a:r>
            <a:r>
              <a:rPr lang="en-US" sz="1500" dirty="0"/>
              <a:t> un 5 % para el 2018.</a:t>
            </a:r>
          </a:p>
        </p:txBody>
      </p:sp>
      <p:sp>
        <p:nvSpPr>
          <p:cNvPr id="12" name="Rectángulo 11"/>
          <p:cNvSpPr/>
          <p:nvPr/>
        </p:nvSpPr>
        <p:spPr>
          <a:xfrm>
            <a:off x="4754071" y="1952497"/>
            <a:ext cx="1798083" cy="1330359"/>
          </a:xfrm>
          <a:prstGeom prst="rect">
            <a:avLst/>
          </a:prstGeom>
          <a:solidFill>
            <a:srgbClr val="8159A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Rectángulo 12"/>
          <p:cNvSpPr/>
          <p:nvPr/>
        </p:nvSpPr>
        <p:spPr>
          <a:xfrm>
            <a:off x="4774080" y="3447591"/>
            <a:ext cx="1778074" cy="1726902"/>
          </a:xfrm>
          <a:prstGeom prst="rect">
            <a:avLst/>
          </a:prstGeom>
          <a:solidFill>
            <a:srgbClr val="8159A4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fontAlgn="base">
              <a:lnSpc>
                <a:spcPct val="90000"/>
              </a:lnSpc>
            </a:pPr>
            <a:endParaRPr lang="en-US" sz="1500" dirty="0"/>
          </a:p>
          <a:p>
            <a:pPr fontAlgn="base">
              <a:lnSpc>
                <a:spcPct val="90000"/>
              </a:lnSpc>
            </a:pPr>
            <a:r>
              <a:rPr lang="en-US" sz="1500" dirty="0" err="1"/>
              <a:t>Reducir</a:t>
            </a:r>
            <a:r>
              <a:rPr lang="en-US" sz="1500" dirty="0"/>
              <a:t> </a:t>
            </a:r>
            <a:r>
              <a:rPr lang="en-US" sz="1500" dirty="0" err="1"/>
              <a:t>en</a:t>
            </a:r>
            <a:r>
              <a:rPr lang="en-US" sz="1500" dirty="0"/>
              <a:t> un 5 % las </a:t>
            </a:r>
            <a:r>
              <a:rPr lang="en-US" sz="1500" dirty="0" err="1"/>
              <a:t>fallas</a:t>
            </a:r>
            <a:r>
              <a:rPr lang="en-US" sz="1500" dirty="0"/>
              <a:t> </a:t>
            </a:r>
            <a:r>
              <a:rPr lang="en-US" sz="1500" dirty="0" err="1"/>
              <a:t>en</a:t>
            </a:r>
            <a:r>
              <a:rPr lang="en-US" sz="1500" dirty="0"/>
              <a:t> el </a:t>
            </a:r>
            <a:r>
              <a:rPr lang="en-US" sz="1500" dirty="0" err="1"/>
              <a:t>proceso</a:t>
            </a:r>
            <a:r>
              <a:rPr lang="en-US" sz="1500" dirty="0"/>
              <a:t> de </a:t>
            </a:r>
            <a:r>
              <a:rPr lang="en-US" sz="1500" dirty="0" err="1"/>
              <a:t>producción</a:t>
            </a:r>
            <a:r>
              <a:rPr lang="en-US" sz="1500" dirty="0"/>
              <a:t> para el 2018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4754071" y="2905855"/>
            <a:ext cx="17980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b="1" dirty="0">
                <a:solidFill>
                  <a:schemeClr val="bg1"/>
                </a:solidFill>
              </a:rPr>
              <a:t>PRODUCCIÓN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579906" y="2905855"/>
            <a:ext cx="1777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PUBLICIDAD</a:t>
            </a:r>
            <a:endParaRPr lang="es-ES_tradnl" sz="1600" b="1" dirty="0">
              <a:solidFill>
                <a:schemeClr val="bg1"/>
              </a:solidFill>
            </a:endParaRPr>
          </a:p>
        </p:txBody>
      </p:sp>
      <p:sp>
        <p:nvSpPr>
          <p:cNvPr id="16" name="CuadroTexto 15"/>
          <p:cNvSpPr txBox="1"/>
          <p:nvPr/>
        </p:nvSpPr>
        <p:spPr>
          <a:xfrm>
            <a:off x="2663122" y="2905855"/>
            <a:ext cx="1785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b="1" dirty="0">
                <a:solidFill>
                  <a:schemeClr val="bg1"/>
                </a:solidFill>
              </a:rPr>
              <a:t>COSTOS</a:t>
            </a:r>
          </a:p>
        </p:txBody>
      </p:sp>
      <p:pic>
        <p:nvPicPr>
          <p:cNvPr id="17" name="Imagen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5140" y="2168510"/>
            <a:ext cx="627146" cy="655747"/>
          </a:xfrm>
          <a:prstGeom prst="rect">
            <a:avLst/>
          </a:prstGeom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6174" y="2115673"/>
            <a:ext cx="708584" cy="708584"/>
          </a:xfrm>
          <a:prstGeom prst="rect">
            <a:avLst/>
          </a:prstGeom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02741" y="2179846"/>
            <a:ext cx="676397" cy="673565"/>
          </a:xfrm>
          <a:prstGeom prst="rect">
            <a:avLst/>
          </a:prstGeom>
        </p:spPr>
      </p:pic>
      <p:sp>
        <p:nvSpPr>
          <p:cNvPr id="21" name="Rectángulo 20"/>
          <p:cNvSpPr/>
          <p:nvPr/>
        </p:nvSpPr>
        <p:spPr>
          <a:xfrm>
            <a:off x="6857885" y="1940554"/>
            <a:ext cx="1778074" cy="1330359"/>
          </a:xfrm>
          <a:prstGeom prst="rect">
            <a:avLst/>
          </a:prstGeom>
          <a:solidFill>
            <a:srgbClr val="9CC60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2" name="Rectángulo 21"/>
          <p:cNvSpPr/>
          <p:nvPr/>
        </p:nvSpPr>
        <p:spPr>
          <a:xfrm>
            <a:off x="6857885" y="3435648"/>
            <a:ext cx="1778074" cy="1726902"/>
          </a:xfrm>
          <a:prstGeom prst="rect">
            <a:avLst/>
          </a:prstGeom>
          <a:solidFill>
            <a:srgbClr val="9CC606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fontAlgn="base">
              <a:lnSpc>
                <a:spcPct val="90000"/>
              </a:lnSpc>
            </a:pPr>
            <a:endParaRPr lang="en-US" sz="1500" dirty="0"/>
          </a:p>
          <a:p>
            <a:pPr fontAlgn="base">
              <a:lnSpc>
                <a:spcPct val="90000"/>
              </a:lnSpc>
            </a:pPr>
            <a:r>
              <a:rPr lang="en-US" sz="1500" dirty="0" err="1"/>
              <a:t>Colocar</a:t>
            </a:r>
            <a:r>
              <a:rPr lang="en-US" sz="1500" dirty="0"/>
              <a:t> a </a:t>
            </a:r>
            <a:r>
              <a:rPr lang="en-US" sz="1500" dirty="0" err="1"/>
              <a:t>través</a:t>
            </a:r>
            <a:r>
              <a:rPr lang="en-US" sz="1500" dirty="0"/>
              <a:t> del canal </a:t>
            </a:r>
            <a:r>
              <a:rPr lang="en-US" sz="1500" dirty="0" err="1"/>
              <a:t>tradicional</a:t>
            </a:r>
            <a:r>
              <a:rPr lang="en-US" sz="1500" dirty="0"/>
              <a:t> el 80 % de la </a:t>
            </a:r>
            <a:r>
              <a:rPr lang="en-US" sz="1500" dirty="0" err="1"/>
              <a:t>mercadería</a:t>
            </a:r>
            <a:r>
              <a:rPr lang="en-US" sz="1500" dirty="0"/>
              <a:t> </a:t>
            </a:r>
            <a:r>
              <a:rPr lang="en-US" sz="1500" dirty="0" err="1"/>
              <a:t>en</a:t>
            </a:r>
            <a:r>
              <a:rPr lang="en-US" sz="1500" dirty="0"/>
              <a:t> el 2018.</a:t>
            </a:r>
          </a:p>
        </p:txBody>
      </p:sp>
      <p:sp>
        <p:nvSpPr>
          <p:cNvPr id="23" name="CuadroTexto 22"/>
          <p:cNvSpPr txBox="1"/>
          <p:nvPr/>
        </p:nvSpPr>
        <p:spPr>
          <a:xfrm>
            <a:off x="6857885" y="2893912"/>
            <a:ext cx="17780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b="1" dirty="0">
                <a:solidFill>
                  <a:schemeClr val="bg1"/>
                </a:solidFill>
              </a:rPr>
              <a:t>DISTRIBUCIÓN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92666" y="2130065"/>
            <a:ext cx="708511" cy="705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772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0" y="0"/>
            <a:ext cx="9144000" cy="5714999"/>
          </a:xfrm>
          <a:prstGeom prst="rect">
            <a:avLst/>
          </a:prstGeom>
          <a:solidFill>
            <a:srgbClr val="15BD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Rectangle 3"/>
          <p:cNvSpPr/>
          <p:nvPr/>
        </p:nvSpPr>
        <p:spPr>
          <a:xfrm>
            <a:off x="1258008" y="3673982"/>
            <a:ext cx="6356130" cy="8894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70000"/>
              </a:lnSpc>
              <a:spcBef>
                <a:spcPts val="1000"/>
              </a:spcBef>
              <a:defRPr/>
            </a:pPr>
            <a:r>
              <a:rPr lang="es-ES" sz="4000" dirty="0">
                <a:solidFill>
                  <a:schemeClr val="bg1"/>
                </a:solidFill>
                <a:cs typeface="Calibri"/>
              </a:rPr>
              <a:t>PLANTEAMIENTO </a:t>
            </a:r>
            <a:br>
              <a:rPr lang="es-ES" sz="4000" dirty="0">
                <a:solidFill>
                  <a:schemeClr val="bg1"/>
                </a:solidFill>
                <a:cs typeface="Calibri"/>
              </a:rPr>
            </a:br>
            <a:r>
              <a:rPr lang="es-ES" sz="4000" b="1" dirty="0">
                <a:solidFill>
                  <a:srgbClr val="09534C"/>
                </a:solidFill>
                <a:cs typeface="Calibri"/>
              </a:rPr>
              <a:t>DE OBJETIVOS</a:t>
            </a:r>
          </a:p>
        </p:txBody>
      </p:sp>
      <p:cxnSp>
        <p:nvCxnSpPr>
          <p:cNvPr id="10" name="Conector recto 9"/>
          <p:cNvCxnSpPr/>
          <p:nvPr/>
        </p:nvCxnSpPr>
        <p:spPr>
          <a:xfrm>
            <a:off x="1258009" y="4511082"/>
            <a:ext cx="3825435" cy="0"/>
          </a:xfrm>
          <a:prstGeom prst="line">
            <a:avLst/>
          </a:prstGeom>
          <a:ln w="28575">
            <a:solidFill>
              <a:srgbClr val="0B65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92" t="-1" b="2866"/>
          <a:stretch/>
        </p:blipFill>
        <p:spPr>
          <a:xfrm>
            <a:off x="513688" y="3617175"/>
            <a:ext cx="573391" cy="893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77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8798" r="20887"/>
          <a:stretch/>
        </p:blipFill>
        <p:spPr>
          <a:xfrm>
            <a:off x="0" y="517525"/>
            <a:ext cx="3816350" cy="4679950"/>
          </a:xfrm>
          <a:prstGeom prst="rect">
            <a:avLst/>
          </a:prstGeom>
        </p:spPr>
      </p:pic>
      <p:sp>
        <p:nvSpPr>
          <p:cNvPr id="20" name="object 7"/>
          <p:cNvSpPr txBox="1"/>
          <p:nvPr/>
        </p:nvSpPr>
        <p:spPr>
          <a:xfrm>
            <a:off x="4248150" y="1419473"/>
            <a:ext cx="4464050" cy="32008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fontAlgn="base"/>
            <a:r>
              <a:rPr lang="en-US" sz="1600" b="1" dirty="0"/>
              <a:t>Los </a:t>
            </a:r>
            <a:r>
              <a:rPr lang="en-US" sz="1600" b="1" dirty="0" err="1"/>
              <a:t>objetivos</a:t>
            </a:r>
            <a:r>
              <a:rPr lang="en-US" sz="1600" b="1" dirty="0"/>
              <a:t> </a:t>
            </a:r>
            <a:r>
              <a:rPr lang="en-US" sz="1600" b="1" dirty="0" err="1"/>
              <a:t>deben</a:t>
            </a:r>
            <a:r>
              <a:rPr lang="en-US" sz="1600" b="1" dirty="0"/>
              <a:t> </a:t>
            </a:r>
            <a:r>
              <a:rPr lang="en-US" sz="1600" b="1" dirty="0" err="1"/>
              <a:t>plantearse</a:t>
            </a:r>
            <a:r>
              <a:rPr lang="en-US" sz="1600" b="1" dirty="0"/>
              <a:t> </a:t>
            </a:r>
            <a:r>
              <a:rPr lang="en-US" sz="1600" b="1" dirty="0" err="1"/>
              <a:t>tomando</a:t>
            </a:r>
            <a:r>
              <a:rPr lang="en-US" sz="1600" b="1" dirty="0"/>
              <a:t> </a:t>
            </a:r>
            <a:r>
              <a:rPr lang="en-US" sz="1600" b="1" dirty="0" err="1"/>
              <a:t>en</a:t>
            </a:r>
            <a:r>
              <a:rPr lang="en-US" sz="1600" b="1" dirty="0"/>
              <a:t> </a:t>
            </a:r>
            <a:r>
              <a:rPr lang="en-US" sz="1600" b="1" dirty="0" err="1"/>
              <a:t>cuenta</a:t>
            </a:r>
            <a:r>
              <a:rPr lang="en-US" sz="1600" b="1" dirty="0"/>
              <a:t> </a:t>
            </a:r>
            <a:r>
              <a:rPr lang="en-US" sz="1600" b="1" dirty="0" err="1"/>
              <a:t>una</a:t>
            </a:r>
            <a:r>
              <a:rPr lang="en-US" sz="1600" b="1" dirty="0"/>
              <a:t> </a:t>
            </a:r>
            <a:r>
              <a:rPr lang="en-US" sz="1600" b="1" dirty="0" err="1"/>
              <a:t>serie</a:t>
            </a:r>
            <a:r>
              <a:rPr lang="en-US" sz="1600" b="1" dirty="0"/>
              <a:t> de </a:t>
            </a:r>
            <a:r>
              <a:rPr lang="en-US" sz="1600" b="1" dirty="0" err="1"/>
              <a:t>condiciones</a:t>
            </a:r>
            <a:r>
              <a:rPr lang="en-US" sz="1600" b="1" dirty="0"/>
              <a:t> que se </a:t>
            </a:r>
            <a:r>
              <a:rPr lang="en-US" sz="1600" b="1" dirty="0" err="1"/>
              <a:t>conocen</a:t>
            </a:r>
            <a:r>
              <a:rPr lang="en-US" sz="1600" b="1" dirty="0"/>
              <a:t> </a:t>
            </a:r>
            <a:r>
              <a:rPr lang="en-US" sz="1600" b="1" dirty="0" err="1"/>
              <a:t>como</a:t>
            </a:r>
            <a:r>
              <a:rPr lang="en-US" sz="1600" b="1" dirty="0"/>
              <a:t> el </a:t>
            </a:r>
            <a:r>
              <a:rPr lang="en-US" sz="1600" b="1" dirty="0" err="1"/>
              <a:t>formato</a:t>
            </a:r>
            <a:r>
              <a:rPr lang="en-US" sz="1600" b="1" dirty="0"/>
              <a:t> SMART :</a:t>
            </a:r>
          </a:p>
          <a:p>
            <a:pPr marL="174625" indent="-174625" fontAlgn="base">
              <a:buFont typeface="Arial" pitchFamily="34" charset="0"/>
              <a:buChar char="•"/>
            </a:pPr>
            <a:endParaRPr lang="en-US" sz="1600" dirty="0"/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600" b="1" dirty="0" err="1"/>
              <a:t>Específico</a:t>
            </a:r>
            <a:r>
              <a:rPr lang="en-US" sz="1600" b="1" dirty="0"/>
              <a:t>: </a:t>
            </a:r>
            <a:r>
              <a:rPr lang="en-US" sz="1600" dirty="0" err="1"/>
              <a:t>Detallado</a:t>
            </a:r>
            <a:r>
              <a:rPr lang="en-US" sz="1600" dirty="0"/>
              <a:t> y </a:t>
            </a:r>
            <a:r>
              <a:rPr lang="en-US" sz="1600" dirty="0" err="1"/>
              <a:t>preciso</a:t>
            </a:r>
            <a:r>
              <a:rPr lang="en-US" sz="1600" dirty="0"/>
              <a:t> (</a:t>
            </a:r>
            <a:r>
              <a:rPr lang="en-US" sz="1600" dirty="0" err="1"/>
              <a:t>unidades</a:t>
            </a:r>
            <a:r>
              <a:rPr lang="en-US" sz="1600" dirty="0"/>
              <a:t> y </a:t>
            </a:r>
            <a:r>
              <a:rPr lang="en-US" sz="1600" dirty="0" err="1"/>
              <a:t>tipos</a:t>
            </a:r>
            <a:r>
              <a:rPr lang="en-US" sz="1600" dirty="0"/>
              <a:t>)</a:t>
            </a:r>
          </a:p>
          <a:p>
            <a:pPr marL="174625" indent="-174625" fontAlgn="base">
              <a:buFont typeface="Arial" pitchFamily="34" charset="0"/>
              <a:buChar char="•"/>
            </a:pPr>
            <a:endParaRPr lang="en-US" sz="1600" dirty="0"/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600" b="1" dirty="0" err="1"/>
              <a:t>Medible</a:t>
            </a:r>
            <a:r>
              <a:rPr lang="en-US" sz="1600" b="1" dirty="0"/>
              <a:t>: </a:t>
            </a:r>
            <a:r>
              <a:rPr lang="en-US" sz="1600" dirty="0" err="1"/>
              <a:t>Tiene</a:t>
            </a:r>
            <a:r>
              <a:rPr lang="en-US" sz="1600" dirty="0"/>
              <a:t> que </a:t>
            </a:r>
            <a:r>
              <a:rPr lang="en-US" sz="1600" dirty="0" err="1"/>
              <a:t>poder</a:t>
            </a:r>
            <a:r>
              <a:rPr lang="en-US" sz="1600" dirty="0"/>
              <a:t> </a:t>
            </a:r>
            <a:r>
              <a:rPr lang="en-US" sz="1600" dirty="0" err="1"/>
              <a:t>medirse</a:t>
            </a:r>
            <a:r>
              <a:rPr lang="en-US" sz="1600" dirty="0"/>
              <a:t> (</a:t>
            </a:r>
            <a:r>
              <a:rPr lang="en-US" sz="1600" dirty="0" err="1"/>
              <a:t>números</a:t>
            </a:r>
            <a:r>
              <a:rPr lang="en-US" sz="1600" dirty="0"/>
              <a:t>)</a:t>
            </a:r>
          </a:p>
          <a:p>
            <a:pPr marL="174625" indent="-174625" fontAlgn="base">
              <a:buFont typeface="Arial" pitchFamily="34" charset="0"/>
              <a:buChar char="•"/>
            </a:pPr>
            <a:endParaRPr lang="en-US" sz="1600" dirty="0"/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600" b="1" dirty="0" err="1"/>
              <a:t>Alcanzable</a:t>
            </a:r>
            <a:r>
              <a:rPr lang="en-US" sz="1600" b="1" dirty="0"/>
              <a:t>: </a:t>
            </a:r>
            <a:r>
              <a:rPr lang="en-US" sz="1600" dirty="0" err="1"/>
              <a:t>Acorde</a:t>
            </a:r>
            <a:r>
              <a:rPr lang="en-US" sz="1600" dirty="0"/>
              <a:t> a las </a:t>
            </a:r>
            <a:r>
              <a:rPr lang="en-US" sz="1600" dirty="0" err="1"/>
              <a:t>capacidades</a:t>
            </a:r>
            <a:r>
              <a:rPr lang="en-US" sz="1600" dirty="0"/>
              <a:t> de la </a:t>
            </a:r>
            <a:r>
              <a:rPr lang="en-US" sz="1600" dirty="0" err="1"/>
              <a:t>empresa</a:t>
            </a:r>
            <a:endParaRPr lang="en-US" sz="1600" dirty="0"/>
          </a:p>
          <a:p>
            <a:pPr marL="174625" indent="-174625" fontAlgn="base">
              <a:buFont typeface="Arial" pitchFamily="34" charset="0"/>
              <a:buChar char="•"/>
            </a:pPr>
            <a:endParaRPr lang="en-US" sz="1600" dirty="0"/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600" b="1" dirty="0" err="1"/>
              <a:t>Realista</a:t>
            </a:r>
            <a:r>
              <a:rPr lang="en-US" sz="1600" b="1" dirty="0"/>
              <a:t>: </a:t>
            </a:r>
            <a:r>
              <a:rPr lang="en-US" sz="1600" dirty="0" err="1"/>
              <a:t>Acorde</a:t>
            </a:r>
            <a:r>
              <a:rPr lang="en-US" sz="1600" dirty="0"/>
              <a:t> a las </a:t>
            </a:r>
            <a:r>
              <a:rPr lang="en-US" sz="1600" dirty="0" err="1"/>
              <a:t>demandas</a:t>
            </a:r>
            <a:r>
              <a:rPr lang="en-US" sz="1600" dirty="0"/>
              <a:t> del </a:t>
            </a:r>
            <a:r>
              <a:rPr lang="en-US" sz="1600" dirty="0" err="1"/>
              <a:t>mercado</a:t>
            </a:r>
            <a:r>
              <a:rPr lang="en-US" sz="1600" dirty="0"/>
              <a:t> </a:t>
            </a:r>
          </a:p>
          <a:p>
            <a:pPr marL="174625" indent="-174625" fontAlgn="base">
              <a:buFont typeface="Arial" pitchFamily="34" charset="0"/>
              <a:buChar char="•"/>
            </a:pPr>
            <a:endParaRPr lang="en-US" sz="1600" dirty="0"/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600" b="1" dirty="0"/>
              <a:t>Temporal: </a:t>
            </a:r>
            <a:r>
              <a:rPr lang="en-US" sz="1600" dirty="0" err="1"/>
              <a:t>En</a:t>
            </a:r>
            <a:r>
              <a:rPr lang="en-US" sz="1600" dirty="0"/>
              <a:t> un </a:t>
            </a:r>
            <a:r>
              <a:rPr lang="en-US" sz="1600" dirty="0" err="1"/>
              <a:t>plazo</a:t>
            </a:r>
            <a:r>
              <a:rPr lang="en-US" sz="1600" dirty="0"/>
              <a:t> de </a:t>
            </a:r>
            <a:r>
              <a:rPr lang="en-US" sz="1600" dirty="0" err="1"/>
              <a:t>tiempo</a:t>
            </a:r>
            <a:endParaRPr lang="en-US" sz="16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0489" y="461963"/>
            <a:ext cx="7493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5731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871" r="35623"/>
          <a:stretch/>
        </p:blipFill>
        <p:spPr>
          <a:xfrm>
            <a:off x="0" y="527357"/>
            <a:ext cx="3818542" cy="4672800"/>
          </a:xfrm>
          <a:prstGeom prst="rect">
            <a:avLst/>
          </a:prstGeom>
        </p:spPr>
      </p:pic>
      <p:pic>
        <p:nvPicPr>
          <p:cNvPr id="28" name="Imagen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1939" y="465513"/>
            <a:ext cx="749300" cy="749300"/>
          </a:xfrm>
          <a:prstGeom prst="rect">
            <a:avLst/>
          </a:prstGeom>
        </p:spPr>
      </p:pic>
      <p:sp>
        <p:nvSpPr>
          <p:cNvPr id="5" name="object 7"/>
          <p:cNvSpPr txBox="1"/>
          <p:nvPr/>
        </p:nvSpPr>
        <p:spPr>
          <a:xfrm>
            <a:off x="4248150" y="1396623"/>
            <a:ext cx="4464050" cy="34470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fontAlgn="base"/>
            <a:r>
              <a:rPr lang="en-US" sz="1600" b="1" dirty="0"/>
              <a:t>EJEMPLO</a:t>
            </a:r>
          </a:p>
          <a:p>
            <a:pPr fontAlgn="base"/>
            <a:r>
              <a:rPr lang="en-US" sz="1600" b="1" dirty="0"/>
              <a:t>Vender </a:t>
            </a:r>
            <a:r>
              <a:rPr lang="en-US" sz="1600" b="1" dirty="0">
                <a:solidFill>
                  <a:srgbClr val="8058A6"/>
                </a:solidFill>
              </a:rPr>
              <a:t>50,000 </a:t>
            </a:r>
            <a:r>
              <a:rPr lang="en-US" sz="1600" b="1" dirty="0" err="1">
                <a:solidFill>
                  <a:srgbClr val="8058A6"/>
                </a:solidFill>
              </a:rPr>
              <a:t>unidades</a:t>
            </a:r>
            <a:r>
              <a:rPr lang="en-US" sz="1600" b="1" dirty="0">
                <a:solidFill>
                  <a:srgbClr val="8058A6"/>
                </a:solidFill>
              </a:rPr>
              <a:t> </a:t>
            </a:r>
            <a:r>
              <a:rPr lang="en-US" sz="1600" b="1" dirty="0"/>
              <a:t>de la </a:t>
            </a:r>
            <a:r>
              <a:rPr lang="en-US" sz="1600" b="1" dirty="0" err="1">
                <a:solidFill>
                  <a:srgbClr val="8058A6"/>
                </a:solidFill>
              </a:rPr>
              <a:t>galleta</a:t>
            </a:r>
            <a:r>
              <a:rPr lang="en-US" sz="1600" b="1" dirty="0">
                <a:solidFill>
                  <a:srgbClr val="8058A6"/>
                </a:solidFill>
              </a:rPr>
              <a:t> </a:t>
            </a:r>
            <a:r>
              <a:rPr lang="en-US" sz="1600" b="1" dirty="0" err="1">
                <a:solidFill>
                  <a:srgbClr val="8058A6"/>
                </a:solidFill>
              </a:rPr>
              <a:t>Nutralight</a:t>
            </a:r>
            <a:r>
              <a:rPr lang="en-US" sz="1600" b="1" dirty="0">
                <a:solidFill>
                  <a:srgbClr val="D71B86"/>
                </a:solidFill>
              </a:rPr>
              <a:t> </a:t>
            </a:r>
            <a:r>
              <a:rPr lang="en-US" sz="1600" b="1" dirty="0" err="1"/>
              <a:t>durante</a:t>
            </a:r>
            <a:r>
              <a:rPr lang="en-US" sz="1600" b="1" dirty="0"/>
              <a:t> el </a:t>
            </a:r>
            <a:r>
              <a:rPr lang="en-US" sz="1600" b="1" dirty="0" err="1">
                <a:solidFill>
                  <a:srgbClr val="8058A6"/>
                </a:solidFill>
              </a:rPr>
              <a:t>año</a:t>
            </a:r>
            <a:r>
              <a:rPr lang="en-US" sz="1600" b="1" dirty="0">
                <a:solidFill>
                  <a:srgbClr val="8058A6"/>
                </a:solidFill>
              </a:rPr>
              <a:t> 2018.</a:t>
            </a:r>
          </a:p>
          <a:p>
            <a:pPr marL="174625" indent="-174625" fontAlgn="base">
              <a:buFont typeface="Arial" pitchFamily="34" charset="0"/>
              <a:buChar char="•"/>
            </a:pPr>
            <a:endParaRPr lang="en-US" sz="1600" dirty="0"/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600" b="1" dirty="0" err="1"/>
              <a:t>Específico</a:t>
            </a:r>
            <a:r>
              <a:rPr lang="en-US" sz="1600" b="1" dirty="0"/>
              <a:t>: </a:t>
            </a:r>
            <a:r>
              <a:rPr lang="en-US" sz="1600" dirty="0" err="1"/>
              <a:t>Galleta</a:t>
            </a:r>
            <a:r>
              <a:rPr lang="en-US" sz="1600" dirty="0"/>
              <a:t> </a:t>
            </a:r>
            <a:r>
              <a:rPr lang="en-US" sz="1600" dirty="0" err="1"/>
              <a:t>Nutralight</a:t>
            </a:r>
            <a:endParaRPr lang="en-US" sz="1600" dirty="0"/>
          </a:p>
          <a:p>
            <a:pPr marL="174625" indent="-174625" fontAlgn="base">
              <a:buFont typeface="Arial" pitchFamily="34" charset="0"/>
              <a:buChar char="•"/>
            </a:pPr>
            <a:endParaRPr lang="en-US" sz="1600" b="1" dirty="0"/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600" b="1" dirty="0" err="1"/>
              <a:t>Medible</a:t>
            </a:r>
            <a:r>
              <a:rPr lang="en-US" sz="1600" b="1" dirty="0"/>
              <a:t>: </a:t>
            </a:r>
            <a:r>
              <a:rPr lang="en-US" sz="1600" dirty="0"/>
              <a:t>50,000 </a:t>
            </a:r>
            <a:r>
              <a:rPr lang="en-US" sz="1600" dirty="0" err="1"/>
              <a:t>unidades</a:t>
            </a:r>
            <a:endParaRPr lang="en-US" sz="1600" dirty="0"/>
          </a:p>
          <a:p>
            <a:pPr marL="174625" indent="-174625" fontAlgn="base">
              <a:buFont typeface="Arial" pitchFamily="34" charset="0"/>
              <a:buChar char="•"/>
            </a:pPr>
            <a:endParaRPr lang="en-US" sz="1600" b="1" dirty="0"/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600" b="1" dirty="0" err="1"/>
              <a:t>Alcanzable</a:t>
            </a:r>
            <a:r>
              <a:rPr lang="en-US" sz="1600" b="1" dirty="0"/>
              <a:t>: </a:t>
            </a:r>
            <a:r>
              <a:rPr lang="en-US" sz="1600" dirty="0"/>
              <a:t>La </a:t>
            </a:r>
            <a:r>
              <a:rPr lang="en-US" sz="1600" dirty="0" err="1"/>
              <a:t>empresa</a:t>
            </a:r>
            <a:r>
              <a:rPr lang="en-US" sz="1600" dirty="0"/>
              <a:t> produce </a:t>
            </a:r>
            <a:r>
              <a:rPr lang="en-US" sz="1600" dirty="0" err="1"/>
              <a:t>cientos</a:t>
            </a:r>
            <a:r>
              <a:rPr lang="en-US" sz="1600" dirty="0"/>
              <a:t> de miles </a:t>
            </a:r>
            <a:br>
              <a:rPr lang="en-US" sz="1600" dirty="0"/>
            </a:br>
            <a:r>
              <a:rPr lang="en-US" sz="1600" dirty="0"/>
              <a:t>de </a:t>
            </a:r>
            <a:r>
              <a:rPr lang="en-US" sz="1600" dirty="0" err="1"/>
              <a:t>galletas</a:t>
            </a:r>
            <a:endParaRPr lang="en-US" sz="1600" dirty="0"/>
          </a:p>
          <a:p>
            <a:pPr marL="174625" indent="-174625" fontAlgn="base">
              <a:buFont typeface="Arial" pitchFamily="34" charset="0"/>
              <a:buChar char="•"/>
            </a:pPr>
            <a:endParaRPr lang="en-US" sz="1600" b="1" dirty="0"/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600" b="1" dirty="0" err="1"/>
              <a:t>Realista</a:t>
            </a:r>
            <a:r>
              <a:rPr lang="en-US" sz="1600" b="1" dirty="0"/>
              <a:t>: </a:t>
            </a:r>
            <a:r>
              <a:rPr lang="en-US" sz="1600" dirty="0"/>
              <a:t>El </a:t>
            </a:r>
            <a:r>
              <a:rPr lang="en-US" sz="1600" dirty="0" err="1"/>
              <a:t>mercado</a:t>
            </a:r>
            <a:r>
              <a:rPr lang="en-US" sz="1600" dirty="0"/>
              <a:t> </a:t>
            </a:r>
            <a:r>
              <a:rPr lang="en-US" sz="1600" dirty="0" err="1"/>
              <a:t>demanda</a:t>
            </a:r>
            <a:r>
              <a:rPr lang="en-US" sz="1600" dirty="0"/>
              <a:t> </a:t>
            </a:r>
            <a:r>
              <a:rPr lang="en-US" sz="1600" dirty="0" err="1"/>
              <a:t>millones</a:t>
            </a:r>
            <a:r>
              <a:rPr lang="en-US" sz="1600" dirty="0"/>
              <a:t> de </a:t>
            </a:r>
            <a:r>
              <a:rPr lang="en-US" sz="1600" dirty="0" err="1"/>
              <a:t>galletas</a:t>
            </a:r>
            <a:endParaRPr lang="en-US" sz="1600" dirty="0"/>
          </a:p>
          <a:p>
            <a:pPr marL="174625" indent="-174625" fontAlgn="base">
              <a:buFont typeface="Arial" pitchFamily="34" charset="0"/>
              <a:buChar char="•"/>
            </a:pPr>
            <a:endParaRPr lang="en-US" sz="1600" b="1" dirty="0"/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600" b="1" dirty="0"/>
              <a:t>Temporal: </a:t>
            </a:r>
            <a:r>
              <a:rPr lang="en-US" sz="1600" dirty="0" err="1"/>
              <a:t>Año</a:t>
            </a:r>
            <a:r>
              <a:rPr lang="en-US" sz="1600" dirty="0"/>
              <a:t> 2018</a:t>
            </a:r>
          </a:p>
        </p:txBody>
      </p:sp>
    </p:spTree>
    <p:extLst>
      <p:ext uri="{BB962C8B-B14F-4D97-AF65-F5344CB8AC3E}">
        <p14:creationId xmlns:p14="http://schemas.microsoft.com/office/powerpoint/2010/main" val="12991916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0" y="0"/>
            <a:ext cx="9144000" cy="5714999"/>
          </a:xfrm>
          <a:prstGeom prst="rect">
            <a:avLst/>
          </a:prstGeom>
          <a:solidFill>
            <a:srgbClr val="15BD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Rectangle 3"/>
          <p:cNvSpPr/>
          <p:nvPr/>
        </p:nvSpPr>
        <p:spPr>
          <a:xfrm>
            <a:off x="1258008" y="3673982"/>
            <a:ext cx="6356130" cy="8894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70000"/>
              </a:lnSpc>
              <a:spcBef>
                <a:spcPts val="1000"/>
              </a:spcBef>
              <a:defRPr/>
            </a:pPr>
            <a:r>
              <a:rPr lang="es-ES" sz="4000" dirty="0">
                <a:solidFill>
                  <a:schemeClr val="bg1"/>
                </a:solidFill>
                <a:cs typeface="Calibri"/>
              </a:rPr>
              <a:t>OBJETIVOS </a:t>
            </a:r>
            <a:br>
              <a:rPr lang="es-ES" sz="4000" dirty="0">
                <a:solidFill>
                  <a:schemeClr val="bg1"/>
                </a:solidFill>
                <a:cs typeface="Calibri"/>
              </a:rPr>
            </a:br>
            <a:r>
              <a:rPr lang="es-ES" sz="4000" b="1" dirty="0">
                <a:solidFill>
                  <a:srgbClr val="09534C"/>
                </a:solidFill>
                <a:cs typeface="Calibri"/>
              </a:rPr>
              <a:t>Y ESTRATEGIAS</a:t>
            </a:r>
          </a:p>
        </p:txBody>
      </p:sp>
      <p:cxnSp>
        <p:nvCxnSpPr>
          <p:cNvPr id="10" name="Conector recto 9"/>
          <p:cNvCxnSpPr/>
          <p:nvPr/>
        </p:nvCxnSpPr>
        <p:spPr>
          <a:xfrm>
            <a:off x="1258009" y="4511082"/>
            <a:ext cx="3242554" cy="0"/>
          </a:xfrm>
          <a:prstGeom prst="line">
            <a:avLst/>
          </a:prstGeom>
          <a:ln w="28575">
            <a:solidFill>
              <a:srgbClr val="0B65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92" t="-1" b="2866"/>
          <a:stretch/>
        </p:blipFill>
        <p:spPr>
          <a:xfrm>
            <a:off x="513688" y="3617175"/>
            <a:ext cx="573391" cy="893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0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6905"/>
          <a:stretch/>
        </p:blipFill>
        <p:spPr>
          <a:xfrm>
            <a:off x="4608513" y="527357"/>
            <a:ext cx="4538023" cy="4672800"/>
          </a:xfrm>
          <a:prstGeom prst="rect">
            <a:avLst/>
          </a:prstGeom>
        </p:spPr>
      </p:pic>
      <p:sp>
        <p:nvSpPr>
          <p:cNvPr id="11" name="object 7"/>
          <p:cNvSpPr txBox="1"/>
          <p:nvPr/>
        </p:nvSpPr>
        <p:spPr>
          <a:xfrm>
            <a:off x="518736" y="1546177"/>
            <a:ext cx="3729414" cy="246221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tabLst>
                <a:tab pos="120650" algn="l"/>
              </a:tabLst>
            </a:pPr>
            <a:r>
              <a:rPr lang="en-US" sz="1600" b="1" spc="-10" dirty="0">
                <a:cs typeface="Calibri"/>
              </a:rPr>
              <a:t>RELACIÓN ENTRE OBJETIVOS Y ESTRATEGIAS</a:t>
            </a:r>
          </a:p>
          <a:p>
            <a:pPr marL="182563" indent="-169863">
              <a:buFont typeface="Arial" charset="0"/>
              <a:buChar char="•"/>
              <a:tabLst>
                <a:tab pos="120650" algn="l"/>
              </a:tabLst>
            </a:pPr>
            <a:r>
              <a:rPr lang="en-US" sz="1600" spc="-10" dirty="0">
                <a:cs typeface="Calibri"/>
              </a:rPr>
              <a:t>Ambos </a:t>
            </a:r>
            <a:r>
              <a:rPr lang="en-US" sz="1600" spc="-10" dirty="0" err="1">
                <a:cs typeface="Calibri"/>
              </a:rPr>
              <a:t>forman</a:t>
            </a:r>
            <a:r>
              <a:rPr lang="en-US" sz="1600" spc="-10" dirty="0">
                <a:cs typeface="Calibri"/>
              </a:rPr>
              <a:t> la </a:t>
            </a:r>
            <a:r>
              <a:rPr lang="en-US" sz="1600" spc="-10" dirty="0" err="1">
                <a:cs typeface="Calibri"/>
              </a:rPr>
              <a:t>columna</a:t>
            </a:r>
            <a:r>
              <a:rPr lang="en-US" sz="1600" spc="-10" dirty="0">
                <a:cs typeface="Calibri"/>
              </a:rPr>
              <a:t> vertebral </a:t>
            </a:r>
            <a:br>
              <a:rPr lang="en-US" sz="1600" spc="-10" dirty="0">
                <a:cs typeface="Calibri"/>
              </a:rPr>
            </a:br>
            <a:r>
              <a:rPr lang="en-US" sz="1600" spc="-10" dirty="0">
                <a:cs typeface="Calibri"/>
              </a:rPr>
              <a:t>del plan. </a:t>
            </a:r>
          </a:p>
          <a:p>
            <a:pPr marL="182563" indent="-169863">
              <a:buFont typeface="Arial" charset="0"/>
              <a:buChar char="•"/>
              <a:tabLst>
                <a:tab pos="120650" algn="l"/>
              </a:tabLst>
            </a:pPr>
            <a:endParaRPr lang="en-US" sz="1600" spc="-10" dirty="0">
              <a:cs typeface="Calibri"/>
            </a:endParaRPr>
          </a:p>
          <a:p>
            <a:pPr marL="182563" indent="-169863">
              <a:buFont typeface="Arial" charset="0"/>
              <a:buChar char="•"/>
              <a:tabLst>
                <a:tab pos="120650" algn="l"/>
              </a:tabLst>
            </a:pPr>
            <a:r>
              <a:rPr lang="en-US" sz="1600" spc="-10" dirty="0">
                <a:cs typeface="Calibri"/>
              </a:rPr>
              <a:t>Sin </a:t>
            </a:r>
            <a:r>
              <a:rPr lang="en-US" sz="1600" spc="-10" dirty="0" err="1">
                <a:cs typeface="Calibri"/>
              </a:rPr>
              <a:t>objetivos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claramente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explicados</a:t>
            </a:r>
            <a:r>
              <a:rPr lang="en-US" sz="1600" spc="-10" dirty="0">
                <a:cs typeface="Calibri"/>
              </a:rPr>
              <a:t>, no se </a:t>
            </a:r>
            <a:r>
              <a:rPr lang="en-US" sz="1600" spc="-10" dirty="0" err="1">
                <a:cs typeface="Calibri"/>
              </a:rPr>
              <a:t>puede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crear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una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estrategia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efectiva</a:t>
            </a:r>
            <a:r>
              <a:rPr lang="en-US" sz="1600" spc="-10" dirty="0">
                <a:cs typeface="Calibri"/>
              </a:rPr>
              <a:t>.</a:t>
            </a:r>
          </a:p>
          <a:p>
            <a:pPr marL="182563" indent="-169863">
              <a:buFont typeface="Arial" charset="0"/>
              <a:buChar char="•"/>
              <a:tabLst>
                <a:tab pos="120650" algn="l"/>
              </a:tabLst>
            </a:pPr>
            <a:endParaRPr lang="en-US" sz="1600" spc="-10" dirty="0">
              <a:cs typeface="Calibri"/>
            </a:endParaRPr>
          </a:p>
          <a:p>
            <a:pPr marL="182563" indent="-169863">
              <a:buFont typeface="Arial" charset="0"/>
              <a:buChar char="•"/>
              <a:tabLst>
                <a:tab pos="120650" algn="l"/>
              </a:tabLst>
            </a:pPr>
            <a:r>
              <a:rPr lang="en-US" sz="1600" spc="-10" dirty="0">
                <a:cs typeface="Calibri"/>
              </a:rPr>
              <a:t>Sin </a:t>
            </a:r>
            <a:r>
              <a:rPr lang="en-US" sz="1600" spc="-10" dirty="0" err="1">
                <a:cs typeface="Calibri"/>
              </a:rPr>
              <a:t>una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estrategia</a:t>
            </a:r>
            <a:r>
              <a:rPr lang="en-US" sz="1600" spc="-10" dirty="0">
                <a:cs typeface="Calibri"/>
              </a:rPr>
              <a:t>, un </a:t>
            </a:r>
            <a:r>
              <a:rPr lang="en-US" sz="1600" spc="-10" dirty="0" err="1">
                <a:cs typeface="Calibri"/>
              </a:rPr>
              <a:t>objetivo</a:t>
            </a:r>
            <a:r>
              <a:rPr lang="en-US" sz="1600" spc="-10" dirty="0">
                <a:cs typeface="Calibri"/>
              </a:rPr>
              <a:t>  </a:t>
            </a:r>
            <a:r>
              <a:rPr lang="en-US" sz="1600" spc="-10" dirty="0" err="1">
                <a:cs typeface="Calibri"/>
              </a:rPr>
              <a:t>es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simplemente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una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declaración</a:t>
            </a:r>
            <a:r>
              <a:rPr lang="en-US" sz="1600" spc="-10" dirty="0">
                <a:cs typeface="Calibri"/>
              </a:rPr>
              <a:t> sin un </a:t>
            </a:r>
            <a:r>
              <a:rPr lang="en-US" sz="1600" spc="-10" dirty="0" err="1">
                <a:cs typeface="Calibri"/>
              </a:rPr>
              <a:t>curso</a:t>
            </a:r>
            <a:r>
              <a:rPr lang="en-US" sz="1600" spc="-10" dirty="0">
                <a:cs typeface="Calibri"/>
              </a:rPr>
              <a:t> de </a:t>
            </a:r>
            <a:r>
              <a:rPr lang="en-US" sz="1600" spc="-10" dirty="0" err="1">
                <a:cs typeface="Calibri"/>
              </a:rPr>
              <a:t>acción</a:t>
            </a:r>
            <a:r>
              <a:rPr lang="en-US" sz="1600" spc="-10" dirty="0">
                <a:cs typeface="Calibri"/>
              </a:rPr>
              <a:t> de </a:t>
            </a:r>
            <a:r>
              <a:rPr lang="en-US" sz="1600" spc="-10" dirty="0" err="1">
                <a:cs typeface="Calibri"/>
              </a:rPr>
              <a:t>cómo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conseguirlo</a:t>
            </a:r>
            <a:r>
              <a:rPr lang="en-US" sz="1600" spc="-10" dirty="0">
                <a:cs typeface="Calibri"/>
              </a:rPr>
              <a:t>.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8150" y="461963"/>
            <a:ext cx="7493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833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7"/>
          <p:cNvSpPr txBox="1"/>
          <p:nvPr/>
        </p:nvSpPr>
        <p:spPr>
          <a:xfrm>
            <a:off x="503238" y="923964"/>
            <a:ext cx="3834586" cy="34470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fontAlgn="base"/>
            <a:r>
              <a:rPr lang="es-PE" sz="1600" b="1" dirty="0">
                <a:latin typeface="Calibri" panose="020F0502020204030204" pitchFamily="34" charset="0"/>
                <a:cs typeface="Calibri" panose="020F0502020204030204" pitchFamily="34" charset="0"/>
              </a:rPr>
              <a:t>Hay que tener muy claro que:</a:t>
            </a:r>
          </a:p>
          <a:p>
            <a:pPr marL="185738" indent="-185738" fontAlgn="base">
              <a:buFont typeface="Arial" pitchFamily="34" charset="0"/>
              <a:buChar char="•"/>
            </a:pPr>
            <a:r>
              <a:rPr lang="es-PE" sz="1600" b="1" dirty="0">
                <a:latin typeface="Calibri" panose="020F0502020204030204" pitchFamily="34" charset="0"/>
                <a:cs typeface="Calibri" panose="020F0502020204030204" pitchFamily="34" charset="0"/>
              </a:rPr>
              <a:t>Objetivo</a:t>
            </a: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: ¿Qué quieres conseguir? </a:t>
            </a:r>
          </a:p>
          <a:p>
            <a:pPr marL="185738" indent="-185738" fontAlgn="base">
              <a:buFont typeface="Arial" pitchFamily="34" charset="0"/>
              <a:buChar char="•"/>
            </a:pPr>
            <a:r>
              <a:rPr lang="es-PE" sz="1600" b="1" dirty="0">
                <a:latin typeface="Calibri" panose="020F0502020204030204" pitchFamily="34" charset="0"/>
                <a:cs typeface="Calibri" panose="020F0502020204030204" pitchFamily="34" charset="0"/>
              </a:rPr>
              <a:t>Estrategia</a:t>
            </a: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: ¿Cómo vas a conseguir ese objetivo?</a:t>
            </a:r>
          </a:p>
          <a:p>
            <a:pPr fontAlgn="base"/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fontAlgn="base"/>
            <a:r>
              <a:rPr lang="es-PE" sz="1600" b="1" dirty="0">
                <a:latin typeface="Calibri" panose="020F0502020204030204" pitchFamily="34" charset="0"/>
                <a:cs typeface="Calibri" panose="020F0502020204030204" pitchFamily="34" charset="0"/>
              </a:rPr>
              <a:t>Por ejemplo:</a:t>
            </a:r>
          </a:p>
          <a:p>
            <a:pPr fontAlgn="base"/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Para un equipo de fútbol como el </a:t>
            </a:r>
            <a:b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Real Madrid</a:t>
            </a:r>
          </a:p>
          <a:p>
            <a:pPr fontAlgn="base"/>
            <a:endParaRPr lang="es-P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85738" indent="-185738" fontAlgn="base">
              <a:buFont typeface="Arial" pitchFamily="34" charset="0"/>
              <a:buChar char="•"/>
            </a:pPr>
            <a:r>
              <a:rPr lang="es-PE" sz="1600" b="1" dirty="0">
                <a:latin typeface="Calibri" panose="020F0502020204030204" pitchFamily="34" charset="0"/>
                <a:cs typeface="Calibri" panose="020F0502020204030204" pitchFamily="34" charset="0"/>
              </a:rPr>
              <a:t>Objetivo</a:t>
            </a: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: Ganar la Champions League 2018</a:t>
            </a:r>
          </a:p>
          <a:p>
            <a:pPr marL="185738" indent="-185738" fontAlgn="base">
              <a:buFont typeface="Arial" pitchFamily="34" charset="0"/>
              <a:buChar char="•"/>
            </a:pPr>
            <a:r>
              <a:rPr lang="es-PE" sz="1600" b="1" dirty="0">
                <a:latin typeface="Calibri" panose="020F0502020204030204" pitchFamily="34" charset="0"/>
                <a:cs typeface="Calibri" panose="020F0502020204030204" pitchFamily="34" charset="0"/>
              </a:rPr>
              <a:t>Estrategia</a:t>
            </a: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: Crear un equipo capaz de competir con los grandes de Europa y</a:t>
            </a:r>
            <a:b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que llegue a las fases finales en plenitud</a:t>
            </a:r>
            <a:b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PE" sz="1600" dirty="0">
                <a:latin typeface="Calibri" panose="020F0502020204030204" pitchFamily="34" charset="0"/>
                <a:cs typeface="Calibri" panose="020F0502020204030204" pitchFamily="34" charset="0"/>
              </a:rPr>
              <a:t>de forma.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6905"/>
          <a:stretch/>
        </p:blipFill>
        <p:spPr>
          <a:xfrm>
            <a:off x="4608513" y="527357"/>
            <a:ext cx="4538023" cy="467280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8150" y="461963"/>
            <a:ext cx="7493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6255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0" y="0"/>
            <a:ext cx="9144000" cy="5714999"/>
          </a:xfrm>
          <a:prstGeom prst="rect">
            <a:avLst/>
          </a:prstGeom>
          <a:solidFill>
            <a:srgbClr val="15BD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Rectangle 3"/>
          <p:cNvSpPr/>
          <p:nvPr/>
        </p:nvSpPr>
        <p:spPr>
          <a:xfrm>
            <a:off x="1258008" y="3673982"/>
            <a:ext cx="6356130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70000"/>
              </a:lnSpc>
              <a:spcBef>
                <a:spcPts val="1000"/>
              </a:spcBef>
              <a:defRPr/>
            </a:pPr>
            <a:r>
              <a:rPr lang="es-ES" sz="4000" dirty="0">
                <a:solidFill>
                  <a:schemeClr val="bg1"/>
                </a:solidFill>
                <a:cs typeface="Calibri"/>
              </a:rPr>
              <a:t>ERRORES </a:t>
            </a:r>
            <a:br>
              <a:rPr lang="es-ES" sz="4000" dirty="0">
                <a:solidFill>
                  <a:schemeClr val="bg1"/>
                </a:solidFill>
                <a:cs typeface="Calibri"/>
              </a:rPr>
            </a:br>
            <a:r>
              <a:rPr lang="es-ES" sz="4000" b="1" dirty="0">
                <a:solidFill>
                  <a:srgbClr val="09534C"/>
                </a:solidFill>
                <a:cs typeface="Calibri"/>
              </a:rPr>
              <a:t>FRECUENTES</a:t>
            </a:r>
          </a:p>
        </p:txBody>
      </p:sp>
      <p:cxnSp>
        <p:nvCxnSpPr>
          <p:cNvPr id="10" name="Conector recto 9"/>
          <p:cNvCxnSpPr/>
          <p:nvPr/>
        </p:nvCxnSpPr>
        <p:spPr>
          <a:xfrm>
            <a:off x="1258009" y="4511082"/>
            <a:ext cx="2676682" cy="0"/>
          </a:xfrm>
          <a:prstGeom prst="line">
            <a:avLst/>
          </a:prstGeom>
          <a:ln w="28575">
            <a:solidFill>
              <a:srgbClr val="0B65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92" t="-1" b="2866"/>
          <a:stretch/>
        </p:blipFill>
        <p:spPr>
          <a:xfrm>
            <a:off x="513688" y="3617175"/>
            <a:ext cx="573391" cy="893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723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7"/>
          <p:cNvSpPr txBox="1"/>
          <p:nvPr/>
        </p:nvSpPr>
        <p:spPr>
          <a:xfrm>
            <a:off x="1199579" y="1393746"/>
            <a:ext cx="7453314" cy="27699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23838" indent="-223838">
              <a:buClr>
                <a:srgbClr val="12ADA1"/>
              </a:buClr>
              <a:buSzPct val="125000"/>
              <a:buFont typeface="Arial" charset="0"/>
              <a:buChar char="•"/>
            </a:pPr>
            <a:r>
              <a:rPr lang="es-PE" b="1" dirty="0">
                <a:cs typeface="Calibri"/>
              </a:rPr>
              <a:t>En esta semana </a:t>
            </a:r>
            <a:r>
              <a:rPr lang="es-PE" dirty="0">
                <a:cs typeface="Calibri"/>
              </a:rPr>
              <a:t>veremos los objetivos, tanto generales como específicos o secundarios.</a:t>
            </a:r>
          </a:p>
          <a:p>
            <a:pPr marL="223838" indent="-223838">
              <a:buClr>
                <a:srgbClr val="12ADA1"/>
              </a:buClr>
              <a:buSzPct val="125000"/>
              <a:buFont typeface="Arial" charset="0"/>
              <a:buChar char="•"/>
            </a:pPr>
            <a:endParaRPr lang="es-PE" dirty="0">
              <a:cs typeface="Calibri"/>
            </a:endParaRPr>
          </a:p>
          <a:p>
            <a:pPr marL="223838" indent="-223838">
              <a:buClr>
                <a:srgbClr val="12ADA1"/>
              </a:buClr>
              <a:buSzPct val="125000"/>
              <a:buFont typeface="Arial" charset="0"/>
              <a:buChar char="•"/>
            </a:pPr>
            <a:r>
              <a:rPr lang="es-PE" b="1" dirty="0">
                <a:cs typeface="Calibri"/>
              </a:rPr>
              <a:t>Conoceremos </a:t>
            </a:r>
            <a:r>
              <a:rPr lang="es-PE" dirty="0">
                <a:cs typeface="Calibri"/>
              </a:rPr>
              <a:t>las condiciones necesarias para plantear objetivos y también los errores más comunes a la hora del planteamiento. </a:t>
            </a:r>
          </a:p>
          <a:p>
            <a:pPr marL="223838" indent="-223838">
              <a:buClr>
                <a:srgbClr val="12ADA1"/>
              </a:buClr>
              <a:buSzPct val="125000"/>
              <a:buFont typeface="Arial" charset="0"/>
              <a:buChar char="•"/>
            </a:pPr>
            <a:endParaRPr lang="es-PE" dirty="0">
              <a:cs typeface="Calibri"/>
            </a:endParaRPr>
          </a:p>
          <a:p>
            <a:pPr marL="223838" indent="-223838">
              <a:buClr>
                <a:srgbClr val="12ADA1"/>
              </a:buClr>
              <a:buSzPct val="125000"/>
              <a:buFont typeface="Arial" charset="0"/>
              <a:buChar char="•"/>
            </a:pPr>
            <a:r>
              <a:rPr lang="es-PE" b="1" dirty="0">
                <a:cs typeface="Calibri"/>
              </a:rPr>
              <a:t>Veremos </a:t>
            </a:r>
            <a:r>
              <a:rPr lang="es-PE" dirty="0">
                <a:cs typeface="Calibri"/>
              </a:rPr>
              <a:t>las diferencias entre los objetivos generales y secundarios.</a:t>
            </a:r>
          </a:p>
          <a:p>
            <a:pPr marL="223838" indent="-223838">
              <a:buClr>
                <a:srgbClr val="12ADA1"/>
              </a:buClr>
              <a:buSzPct val="125000"/>
              <a:buFont typeface="Arial" charset="0"/>
              <a:buChar char="•"/>
            </a:pPr>
            <a:endParaRPr lang="es-PE" dirty="0">
              <a:cs typeface="Calibri"/>
            </a:endParaRPr>
          </a:p>
          <a:p>
            <a:pPr marL="223838" indent="-223838">
              <a:buClr>
                <a:srgbClr val="12ADA1"/>
              </a:buClr>
              <a:buSzPct val="125000"/>
              <a:buFont typeface="Arial" charset="0"/>
              <a:buChar char="•"/>
            </a:pPr>
            <a:r>
              <a:rPr lang="es-PE" b="1" dirty="0">
                <a:cs typeface="Calibri"/>
              </a:rPr>
              <a:t>También </a:t>
            </a:r>
            <a:r>
              <a:rPr lang="es-PE" dirty="0">
                <a:cs typeface="Calibri"/>
              </a:rPr>
              <a:t>realizaremos una serie de ejercicios que nos ayudarán a diferenciar los objetivos generales de los secundarios.</a:t>
            </a:r>
          </a:p>
        </p:txBody>
      </p:sp>
      <p:sp>
        <p:nvSpPr>
          <p:cNvPr id="5" name="Rectángulo 4"/>
          <p:cNvSpPr/>
          <p:nvPr/>
        </p:nvSpPr>
        <p:spPr>
          <a:xfrm>
            <a:off x="1186789" y="711873"/>
            <a:ext cx="932115" cy="20185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0000"/>
              </a:lnSpc>
            </a:pPr>
            <a:r>
              <a:rPr lang="es-ES_tradnl" sz="1600" b="1" dirty="0">
                <a:solidFill>
                  <a:schemeClr val="bg1">
                    <a:lumMod val="50000"/>
                  </a:schemeClr>
                </a:solidFill>
              </a:rPr>
              <a:t>OBJETIVOS</a:t>
            </a:r>
            <a:endParaRPr lang="es-PE" sz="1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6" name="Conector recto 5"/>
          <p:cNvCxnSpPr/>
          <p:nvPr/>
        </p:nvCxnSpPr>
        <p:spPr>
          <a:xfrm flipH="1">
            <a:off x="2283266" y="804862"/>
            <a:ext cx="626124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n 9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0316" y="517525"/>
            <a:ext cx="590547" cy="59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428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2720" r="12774"/>
          <a:stretch/>
        </p:blipFill>
        <p:spPr>
          <a:xfrm>
            <a:off x="-1" y="517525"/>
            <a:ext cx="3816351" cy="4679950"/>
          </a:xfrm>
          <a:prstGeom prst="rect">
            <a:avLst/>
          </a:prstGeom>
        </p:spPr>
      </p:pic>
      <p:sp>
        <p:nvSpPr>
          <p:cNvPr id="5" name="object 7"/>
          <p:cNvSpPr txBox="1"/>
          <p:nvPr/>
        </p:nvSpPr>
        <p:spPr>
          <a:xfrm>
            <a:off x="4248150" y="1552288"/>
            <a:ext cx="4464050" cy="34470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fontAlgn="base"/>
            <a:r>
              <a:rPr lang="en-US" sz="1600" b="1" dirty="0"/>
              <a:t>EL ERROR MÁS COMÚN ES</a:t>
            </a:r>
            <a:br>
              <a:rPr lang="en-US" sz="1600" b="1" dirty="0"/>
            </a:br>
            <a:r>
              <a:rPr lang="en-US" sz="1600" b="1" dirty="0"/>
              <a:t>CONFUNDIR UN OBJETIVO CON UNA ESTRATEGIA </a:t>
            </a:r>
            <a:br>
              <a:rPr lang="en-US" sz="1600" b="1" dirty="0"/>
            </a:br>
            <a:endParaRPr lang="en-US" sz="1600" dirty="0"/>
          </a:p>
          <a:p>
            <a:pPr fontAlgn="base"/>
            <a:r>
              <a:rPr lang="en-US" sz="1600" b="1" dirty="0" err="1"/>
              <a:t>Por</a:t>
            </a:r>
            <a:r>
              <a:rPr lang="en-US" sz="1600" b="1" dirty="0"/>
              <a:t> </a:t>
            </a:r>
            <a:r>
              <a:rPr lang="en-US" sz="1600" b="1" dirty="0" err="1"/>
              <a:t>ejemplo</a:t>
            </a:r>
            <a:r>
              <a:rPr lang="en-US" sz="1600" b="1" dirty="0"/>
              <a:t>:</a:t>
            </a:r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600" dirty="0" err="1"/>
              <a:t>Lanzar</a:t>
            </a:r>
            <a:r>
              <a:rPr lang="en-US" sz="1600" dirty="0"/>
              <a:t> al </a:t>
            </a:r>
            <a:r>
              <a:rPr lang="en-US" sz="1600" dirty="0" err="1"/>
              <a:t>mercado</a:t>
            </a:r>
            <a:r>
              <a:rPr lang="en-US" sz="1600" dirty="0"/>
              <a:t> dos </a:t>
            </a:r>
            <a:r>
              <a:rPr lang="en-US" sz="1600" dirty="0" err="1"/>
              <a:t>nuevos</a:t>
            </a:r>
            <a:r>
              <a:rPr lang="en-US" sz="1600" dirty="0"/>
              <a:t> </a:t>
            </a:r>
            <a:r>
              <a:rPr lang="en-US" sz="1600" dirty="0" err="1"/>
              <a:t>productos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el 2018  (</a:t>
            </a:r>
            <a:r>
              <a:rPr lang="en-US" sz="1600" dirty="0" err="1"/>
              <a:t>Es</a:t>
            </a:r>
            <a:r>
              <a:rPr lang="en-US" sz="1600" dirty="0"/>
              <a:t> </a:t>
            </a:r>
            <a:r>
              <a:rPr lang="en-US" sz="1600" dirty="0" err="1"/>
              <a:t>una</a:t>
            </a:r>
            <a:r>
              <a:rPr lang="en-US" sz="1600" dirty="0"/>
              <a:t> </a:t>
            </a:r>
            <a:r>
              <a:rPr lang="en-US" sz="1600" dirty="0" err="1"/>
              <a:t>estrategia</a:t>
            </a:r>
            <a:r>
              <a:rPr lang="en-US" sz="1600" dirty="0"/>
              <a:t>) </a:t>
            </a:r>
          </a:p>
          <a:p>
            <a:pPr marL="174625" indent="-174625" fontAlgn="base">
              <a:buFont typeface="Arial" pitchFamily="34" charset="0"/>
              <a:buChar char="•"/>
            </a:pPr>
            <a:endParaRPr lang="en-US" sz="1600" dirty="0"/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600" dirty="0" err="1"/>
              <a:t>Parece</a:t>
            </a:r>
            <a:r>
              <a:rPr lang="en-US" sz="1600" dirty="0"/>
              <a:t> un </a:t>
            </a:r>
            <a:r>
              <a:rPr lang="en-US" sz="1600" dirty="0" err="1"/>
              <a:t>objetivo</a:t>
            </a:r>
            <a:r>
              <a:rPr lang="en-US" sz="1600" dirty="0"/>
              <a:t> </a:t>
            </a:r>
            <a:r>
              <a:rPr lang="en-US" sz="1600" dirty="0" err="1"/>
              <a:t>pero</a:t>
            </a:r>
            <a:r>
              <a:rPr lang="en-US" sz="1600" dirty="0"/>
              <a:t> hay que </a:t>
            </a:r>
            <a:r>
              <a:rPr lang="en-US" sz="1600" dirty="0" err="1"/>
              <a:t>hacerse</a:t>
            </a:r>
            <a:r>
              <a:rPr lang="en-US" sz="1600" dirty="0"/>
              <a:t> la </a:t>
            </a:r>
            <a:r>
              <a:rPr lang="en-US" sz="1600" dirty="0" err="1"/>
              <a:t>pregunta</a:t>
            </a:r>
            <a:r>
              <a:rPr lang="en-US" sz="1600" dirty="0"/>
              <a:t> de para </a:t>
            </a:r>
            <a:r>
              <a:rPr lang="en-US" sz="1600" dirty="0" err="1"/>
              <a:t>qué</a:t>
            </a:r>
            <a:r>
              <a:rPr lang="en-US" sz="1600" dirty="0"/>
              <a:t> se </a:t>
            </a:r>
            <a:r>
              <a:rPr lang="en-US" sz="1600" dirty="0" err="1"/>
              <a:t>realiza</a:t>
            </a:r>
            <a:r>
              <a:rPr lang="en-US" sz="1600" dirty="0"/>
              <a:t> el </a:t>
            </a:r>
            <a:r>
              <a:rPr lang="en-US" sz="1600" dirty="0" err="1"/>
              <a:t>lanzamiento</a:t>
            </a:r>
            <a:r>
              <a:rPr lang="en-US" sz="1600" dirty="0"/>
              <a:t> de </a:t>
            </a:r>
            <a:br>
              <a:rPr lang="en-US" sz="1600" dirty="0"/>
            </a:br>
            <a:r>
              <a:rPr lang="en-US" sz="1600" dirty="0" err="1"/>
              <a:t>los</a:t>
            </a:r>
            <a:r>
              <a:rPr lang="en-US" sz="1600" dirty="0"/>
              <a:t> </a:t>
            </a:r>
            <a:r>
              <a:rPr lang="en-US" sz="1600" dirty="0" err="1"/>
              <a:t>productos</a:t>
            </a:r>
            <a:r>
              <a:rPr lang="en-US" sz="1600" dirty="0"/>
              <a:t>. La respuesta </a:t>
            </a:r>
            <a:r>
              <a:rPr lang="en-US" sz="1600" dirty="0" err="1"/>
              <a:t>será</a:t>
            </a:r>
            <a:r>
              <a:rPr lang="en-US" sz="1600" dirty="0"/>
              <a:t> que se </a:t>
            </a:r>
            <a:r>
              <a:rPr lang="en-US" sz="1600" dirty="0" err="1"/>
              <a:t>hace</a:t>
            </a:r>
            <a:r>
              <a:rPr lang="en-US" sz="1600" dirty="0"/>
              <a:t> </a:t>
            </a:r>
            <a:br>
              <a:rPr lang="en-US" sz="1600" dirty="0"/>
            </a:br>
            <a:r>
              <a:rPr lang="en-US" sz="1600" dirty="0"/>
              <a:t>para </a:t>
            </a:r>
            <a:r>
              <a:rPr lang="en-US" sz="1600" dirty="0" err="1"/>
              <a:t>conseguir</a:t>
            </a:r>
            <a:r>
              <a:rPr lang="en-US" sz="1600" dirty="0"/>
              <a:t> :</a:t>
            </a:r>
          </a:p>
          <a:p>
            <a:pPr marL="174625" indent="-174625" fontAlgn="base">
              <a:buFont typeface="Arial" pitchFamily="34" charset="0"/>
              <a:buChar char="•"/>
            </a:pPr>
            <a:endParaRPr lang="en-US" sz="1600" dirty="0"/>
          </a:p>
          <a:p>
            <a:pPr marL="360363" indent="-176213" fontAlgn="base">
              <a:buFont typeface="Arial" pitchFamily="34" charset="0"/>
              <a:buChar char="•"/>
            </a:pPr>
            <a:r>
              <a:rPr lang="en-US" sz="1600" dirty="0" err="1"/>
              <a:t>Aumentar</a:t>
            </a:r>
            <a:r>
              <a:rPr lang="en-US" sz="1600" dirty="0"/>
              <a:t> las </a:t>
            </a:r>
            <a:r>
              <a:rPr lang="en-US" sz="1600" dirty="0" err="1"/>
              <a:t>ventas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el 2018 (Este </a:t>
            </a:r>
            <a:r>
              <a:rPr lang="en-US" sz="1600" dirty="0" err="1"/>
              <a:t>es</a:t>
            </a:r>
            <a:r>
              <a:rPr lang="en-US" sz="1600" dirty="0"/>
              <a:t> </a:t>
            </a:r>
            <a:br>
              <a:rPr lang="en-US" sz="1600" dirty="0"/>
            </a:br>
            <a:r>
              <a:rPr lang="en-US" sz="1600" dirty="0"/>
              <a:t>el </a:t>
            </a:r>
            <a:r>
              <a:rPr lang="en-US" sz="1600" dirty="0" err="1"/>
              <a:t>objetivo</a:t>
            </a:r>
            <a:r>
              <a:rPr lang="en-US" sz="1600" dirty="0"/>
              <a:t>).</a:t>
            </a:r>
          </a:p>
        </p:txBody>
      </p:sp>
      <p:grpSp>
        <p:nvGrpSpPr>
          <p:cNvPr id="7" name="Grupo 6"/>
          <p:cNvGrpSpPr/>
          <p:nvPr/>
        </p:nvGrpSpPr>
        <p:grpSpPr>
          <a:xfrm>
            <a:off x="3437218" y="498212"/>
            <a:ext cx="758263" cy="758263"/>
            <a:chOff x="4306706" y="470579"/>
            <a:chExt cx="758263" cy="758263"/>
          </a:xfrm>
        </p:grpSpPr>
        <p:sp>
          <p:nvSpPr>
            <p:cNvPr id="8" name="Elipse 7"/>
            <p:cNvSpPr/>
            <p:nvPr/>
          </p:nvSpPr>
          <p:spPr>
            <a:xfrm>
              <a:off x="4306706" y="470579"/>
              <a:ext cx="758263" cy="7582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9" name="Elipse 8"/>
            <p:cNvSpPr/>
            <p:nvPr/>
          </p:nvSpPr>
          <p:spPr>
            <a:xfrm>
              <a:off x="4359346" y="523219"/>
              <a:ext cx="652982" cy="652982"/>
            </a:xfrm>
            <a:prstGeom prst="ellipse">
              <a:avLst/>
            </a:prstGeom>
            <a:solidFill>
              <a:srgbClr val="EA8F1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  <p:pic>
        <p:nvPicPr>
          <p:cNvPr id="2" name="Imagen 1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0172" y="735429"/>
            <a:ext cx="317596" cy="28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9740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b="51790"/>
          <a:stretch/>
        </p:blipFill>
        <p:spPr>
          <a:xfrm>
            <a:off x="0" y="382408"/>
            <a:ext cx="411780" cy="135993"/>
          </a:xfrm>
          <a:prstGeom prst="rect">
            <a:avLst/>
          </a:prstGeom>
        </p:spPr>
      </p:pic>
      <p:sp>
        <p:nvSpPr>
          <p:cNvPr id="9" name="Rectangle 5"/>
          <p:cNvSpPr/>
          <p:nvPr/>
        </p:nvSpPr>
        <p:spPr>
          <a:xfrm>
            <a:off x="511154" y="334988"/>
            <a:ext cx="3216784" cy="2308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500" dirty="0">
                <a:solidFill>
                  <a:srgbClr val="15BDAD"/>
                </a:solidFill>
              </a:rPr>
              <a:t>ERRORES FRECUENTES</a:t>
            </a:r>
          </a:p>
        </p:txBody>
      </p:sp>
      <p:sp>
        <p:nvSpPr>
          <p:cNvPr id="20" name="object 7"/>
          <p:cNvSpPr txBox="1"/>
          <p:nvPr/>
        </p:nvSpPr>
        <p:spPr>
          <a:xfrm>
            <a:off x="532083" y="921691"/>
            <a:ext cx="4076430" cy="34470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fontAlgn="base"/>
            <a:r>
              <a:rPr lang="en-US" sz="1600" b="1" dirty="0"/>
              <a:t>EJEMPLOS DE OBJETIVOS GENERALES </a:t>
            </a:r>
            <a:br>
              <a:rPr lang="en-US" sz="1600" b="1" dirty="0"/>
            </a:br>
            <a:r>
              <a:rPr lang="en-US" sz="1600" b="1" dirty="0"/>
              <a:t>Y SECUNDARIOS</a:t>
            </a:r>
          </a:p>
          <a:p>
            <a:pPr fontAlgn="base"/>
            <a:r>
              <a:rPr lang="en-US" sz="1600" dirty="0"/>
              <a:t>A </a:t>
            </a:r>
            <a:r>
              <a:rPr lang="en-US" sz="1600" dirty="0" err="1"/>
              <a:t>continuación</a:t>
            </a:r>
            <a:r>
              <a:rPr lang="en-US" sz="1600" dirty="0"/>
              <a:t>, </a:t>
            </a:r>
            <a:r>
              <a:rPr lang="en-US" sz="1600" dirty="0" err="1"/>
              <a:t>vamos</a:t>
            </a:r>
            <a:r>
              <a:rPr lang="en-US" sz="1600" dirty="0"/>
              <a:t> a </a:t>
            </a:r>
            <a:r>
              <a:rPr lang="en-US" sz="1600" dirty="0" err="1"/>
              <a:t>mostrar</a:t>
            </a:r>
            <a:r>
              <a:rPr lang="en-US" sz="1600" dirty="0"/>
              <a:t> </a:t>
            </a:r>
            <a:r>
              <a:rPr lang="en-US" sz="1600" dirty="0" err="1"/>
              <a:t>los</a:t>
            </a:r>
            <a:r>
              <a:rPr lang="en-US" sz="1600" dirty="0"/>
              <a:t> </a:t>
            </a:r>
            <a:r>
              <a:rPr lang="en-US" sz="1600" dirty="0" err="1"/>
              <a:t>objetivos</a:t>
            </a:r>
            <a:r>
              <a:rPr lang="en-US" sz="1600" dirty="0"/>
              <a:t> </a:t>
            </a:r>
            <a:r>
              <a:rPr lang="en-US" sz="1600" dirty="0" err="1"/>
              <a:t>generales</a:t>
            </a:r>
            <a:r>
              <a:rPr lang="en-US" sz="1600" dirty="0"/>
              <a:t> y </a:t>
            </a:r>
            <a:r>
              <a:rPr lang="en-US" sz="1600" dirty="0" err="1"/>
              <a:t>secundarios</a:t>
            </a:r>
            <a:r>
              <a:rPr lang="en-US" sz="1600" dirty="0"/>
              <a:t> para el plan de </a:t>
            </a:r>
            <a:r>
              <a:rPr lang="en-US" sz="1600" dirty="0" err="1"/>
              <a:t>negocios</a:t>
            </a:r>
            <a:r>
              <a:rPr lang="en-US" sz="1600" dirty="0"/>
              <a:t> de la </a:t>
            </a:r>
            <a:r>
              <a:rPr lang="en-US" sz="1600" dirty="0" err="1"/>
              <a:t>marca</a:t>
            </a:r>
            <a:r>
              <a:rPr lang="en-US" sz="1600" dirty="0"/>
              <a:t> de </a:t>
            </a:r>
            <a:r>
              <a:rPr lang="en-US" sz="1600" dirty="0" err="1"/>
              <a:t>galletas</a:t>
            </a:r>
            <a:r>
              <a:rPr lang="en-US" sz="1600" dirty="0"/>
              <a:t>: </a:t>
            </a:r>
            <a:r>
              <a:rPr lang="en-US" sz="1600" b="1" dirty="0" err="1"/>
              <a:t>Freschia</a:t>
            </a:r>
            <a:endParaRPr lang="en-US" sz="1600" b="1" dirty="0"/>
          </a:p>
          <a:p>
            <a:pPr marL="174625" indent="-174625" fontAlgn="base">
              <a:buFont typeface="Arial" pitchFamily="34" charset="0"/>
              <a:buChar char="•"/>
            </a:pPr>
            <a:endParaRPr lang="en-US" sz="1600" dirty="0"/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600" dirty="0"/>
              <a:t>Las </a:t>
            </a:r>
            <a:r>
              <a:rPr lang="en-US" sz="1600" dirty="0" err="1"/>
              <a:t>galletas</a:t>
            </a:r>
            <a:r>
              <a:rPr lang="en-US" sz="1600" dirty="0"/>
              <a:t> </a:t>
            </a:r>
            <a:r>
              <a:rPr lang="en-US" sz="1600" dirty="0" err="1"/>
              <a:t>Freschia</a:t>
            </a:r>
            <a:r>
              <a:rPr lang="en-US" sz="1600" dirty="0"/>
              <a:t> </a:t>
            </a:r>
            <a:r>
              <a:rPr lang="en-US" sz="1600" dirty="0" err="1"/>
              <a:t>están</a:t>
            </a:r>
            <a:r>
              <a:rPr lang="en-US" sz="1600" dirty="0"/>
              <a:t> </a:t>
            </a:r>
            <a:r>
              <a:rPr lang="en-US" sz="1600" dirty="0" err="1"/>
              <a:t>fabricadas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base </a:t>
            </a:r>
            <a:br>
              <a:rPr lang="en-US" sz="1600" dirty="0"/>
            </a:br>
            <a:r>
              <a:rPr lang="en-US" sz="1600" dirty="0"/>
              <a:t>a </a:t>
            </a:r>
            <a:r>
              <a:rPr lang="en-US" sz="1600" dirty="0" err="1"/>
              <a:t>trigo</a:t>
            </a:r>
            <a:r>
              <a:rPr lang="en-US" sz="1600" dirty="0"/>
              <a:t> y </a:t>
            </a:r>
            <a:r>
              <a:rPr lang="en-US" sz="1600" dirty="0" err="1"/>
              <a:t>chía</a:t>
            </a:r>
            <a:r>
              <a:rPr lang="en-US" sz="1600" dirty="0"/>
              <a:t> </a:t>
            </a:r>
            <a:r>
              <a:rPr lang="en-US" sz="1600" dirty="0" err="1"/>
              <a:t>orgánicos</a:t>
            </a:r>
            <a:r>
              <a:rPr lang="en-US" sz="1600" dirty="0"/>
              <a:t>. Las </a:t>
            </a:r>
            <a:r>
              <a:rPr lang="en-US" sz="1600" dirty="0" err="1"/>
              <a:t>galletas</a:t>
            </a:r>
            <a:r>
              <a:rPr lang="en-US" sz="1600" dirty="0"/>
              <a:t> </a:t>
            </a:r>
            <a:r>
              <a:rPr lang="en-US" sz="1600" dirty="0" err="1"/>
              <a:t>serán</a:t>
            </a:r>
            <a:r>
              <a:rPr lang="en-US" sz="1600" dirty="0"/>
              <a:t> </a:t>
            </a:r>
            <a:r>
              <a:rPr lang="en-US" sz="1600" dirty="0" err="1"/>
              <a:t>vendidas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</a:t>
            </a:r>
            <a:r>
              <a:rPr lang="en-US" sz="1600" dirty="0" err="1"/>
              <a:t>supermercados</a:t>
            </a:r>
            <a:r>
              <a:rPr lang="en-US" sz="1600" dirty="0"/>
              <a:t> y </a:t>
            </a:r>
            <a:r>
              <a:rPr lang="en-US" sz="1600" dirty="0" err="1"/>
              <a:t>tiendas</a:t>
            </a:r>
            <a:r>
              <a:rPr lang="en-US" sz="1600" dirty="0"/>
              <a:t> </a:t>
            </a:r>
            <a:r>
              <a:rPr lang="en-US" sz="1600" dirty="0" err="1"/>
              <a:t>orgánicas</a:t>
            </a:r>
            <a:r>
              <a:rPr lang="en-US" sz="1600" dirty="0"/>
              <a:t>. Su </a:t>
            </a:r>
            <a:r>
              <a:rPr lang="en-US" sz="1600" dirty="0" err="1"/>
              <a:t>empaque</a:t>
            </a:r>
            <a:r>
              <a:rPr lang="en-US" sz="1600" dirty="0"/>
              <a:t> </a:t>
            </a:r>
            <a:r>
              <a:rPr lang="en-US" sz="1600" dirty="0" err="1"/>
              <a:t>es</a:t>
            </a:r>
            <a:r>
              <a:rPr lang="en-US" sz="1600" dirty="0"/>
              <a:t> </a:t>
            </a:r>
            <a:r>
              <a:rPr lang="en-US" sz="1600" dirty="0" err="1"/>
              <a:t>también</a:t>
            </a:r>
            <a:r>
              <a:rPr lang="en-US" sz="1600" dirty="0"/>
              <a:t> de </a:t>
            </a:r>
            <a:r>
              <a:rPr lang="en-US" sz="1600" dirty="0" err="1"/>
              <a:t>alta</a:t>
            </a:r>
            <a:r>
              <a:rPr lang="en-US" sz="1600" dirty="0"/>
              <a:t> </a:t>
            </a:r>
            <a:r>
              <a:rPr lang="en-US" sz="1600" dirty="0" err="1"/>
              <a:t>calidad</a:t>
            </a:r>
            <a:r>
              <a:rPr lang="en-US" sz="1600" dirty="0"/>
              <a:t>. No </a:t>
            </a:r>
            <a:r>
              <a:rPr lang="en-US" sz="1600" dirty="0" err="1"/>
              <a:t>existen</a:t>
            </a:r>
            <a:r>
              <a:rPr lang="en-US" sz="1600" dirty="0"/>
              <a:t> </a:t>
            </a:r>
            <a:r>
              <a:rPr lang="en-US" sz="1600" dirty="0" err="1"/>
              <a:t>productos</a:t>
            </a:r>
            <a:r>
              <a:rPr lang="en-US" sz="1600" dirty="0"/>
              <a:t> </a:t>
            </a:r>
            <a:r>
              <a:rPr lang="en-US" sz="1600" dirty="0" err="1"/>
              <a:t>similares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el Mercado. </a:t>
            </a:r>
            <a:r>
              <a:rPr lang="en-US" sz="1600" dirty="0" err="1"/>
              <a:t>Solamente</a:t>
            </a:r>
            <a:r>
              <a:rPr lang="en-US" sz="1600" dirty="0"/>
              <a:t> hay </a:t>
            </a:r>
            <a:r>
              <a:rPr lang="en-US" sz="1600" dirty="0" err="1"/>
              <a:t>galletas</a:t>
            </a:r>
            <a:r>
              <a:rPr lang="en-US" sz="1600" dirty="0"/>
              <a:t> u </a:t>
            </a:r>
            <a:r>
              <a:rPr lang="en-US" sz="1600" dirty="0" err="1"/>
              <a:t>otros</a:t>
            </a:r>
            <a:r>
              <a:rPr lang="en-US" sz="1600" dirty="0"/>
              <a:t> </a:t>
            </a:r>
            <a:r>
              <a:rPr lang="en-US" sz="1600" dirty="0" err="1"/>
              <a:t>productos</a:t>
            </a:r>
            <a:r>
              <a:rPr lang="en-US" sz="1600" dirty="0"/>
              <a:t> </a:t>
            </a:r>
            <a:r>
              <a:rPr lang="en-US" sz="1600" dirty="0" err="1"/>
              <a:t>hechos</a:t>
            </a:r>
            <a:r>
              <a:rPr lang="en-US" sz="1600" dirty="0"/>
              <a:t>  a base de </a:t>
            </a:r>
            <a:r>
              <a:rPr lang="en-US" sz="1600" dirty="0" err="1"/>
              <a:t>chía</a:t>
            </a:r>
            <a:r>
              <a:rPr lang="en-US" sz="1600" dirty="0"/>
              <a:t>, </a:t>
            </a:r>
            <a:r>
              <a:rPr lang="en-US" sz="1600" dirty="0" err="1"/>
              <a:t>pero</a:t>
            </a:r>
            <a:r>
              <a:rPr lang="en-US" sz="1600" dirty="0"/>
              <a:t> no </a:t>
            </a:r>
            <a:br>
              <a:rPr lang="en-US" sz="1600" dirty="0"/>
            </a:br>
            <a:r>
              <a:rPr lang="en-US" sz="1600" dirty="0"/>
              <a:t>son </a:t>
            </a:r>
            <a:r>
              <a:rPr lang="en-US" sz="1600" dirty="0" err="1"/>
              <a:t>orgánicos</a:t>
            </a:r>
            <a:r>
              <a:rPr lang="en-US" sz="1600" dirty="0"/>
              <a:t> </a:t>
            </a:r>
            <a:r>
              <a:rPr lang="en-US" sz="1600" dirty="0" err="1"/>
              <a:t>ni</a:t>
            </a:r>
            <a:r>
              <a:rPr lang="en-US" sz="1600" dirty="0"/>
              <a:t> </a:t>
            </a:r>
            <a:r>
              <a:rPr lang="en-US" sz="1600" dirty="0" err="1"/>
              <a:t>tienen</a:t>
            </a:r>
            <a:r>
              <a:rPr lang="en-US" sz="1600" dirty="0"/>
              <a:t> la </a:t>
            </a:r>
            <a:r>
              <a:rPr lang="en-US" sz="1600" dirty="0" err="1"/>
              <a:t>calidad</a:t>
            </a:r>
            <a:r>
              <a:rPr lang="en-US" sz="1600" dirty="0"/>
              <a:t> de </a:t>
            </a:r>
            <a:r>
              <a:rPr lang="en-US" sz="1600" dirty="0" err="1"/>
              <a:t>Freschia</a:t>
            </a:r>
            <a:r>
              <a:rPr lang="en-US" sz="1600" dirty="0"/>
              <a:t>.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6232" r="23250"/>
          <a:stretch/>
        </p:blipFill>
        <p:spPr>
          <a:xfrm>
            <a:off x="4932363" y="1087826"/>
            <a:ext cx="4211637" cy="4627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696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b="51790"/>
          <a:stretch/>
        </p:blipFill>
        <p:spPr>
          <a:xfrm>
            <a:off x="0" y="382408"/>
            <a:ext cx="411780" cy="135993"/>
          </a:xfrm>
          <a:prstGeom prst="rect">
            <a:avLst/>
          </a:prstGeom>
        </p:spPr>
      </p:pic>
      <p:sp>
        <p:nvSpPr>
          <p:cNvPr id="9" name="Rectangle 5"/>
          <p:cNvSpPr/>
          <p:nvPr/>
        </p:nvSpPr>
        <p:spPr>
          <a:xfrm>
            <a:off x="511154" y="334988"/>
            <a:ext cx="3216784" cy="2308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500" dirty="0">
                <a:solidFill>
                  <a:srgbClr val="15BDAD"/>
                </a:solidFill>
              </a:rPr>
              <a:t>ERRORES FRECUENTES</a:t>
            </a:r>
          </a:p>
        </p:txBody>
      </p:sp>
      <p:sp>
        <p:nvSpPr>
          <p:cNvPr id="20" name="object 7"/>
          <p:cNvSpPr txBox="1"/>
          <p:nvPr/>
        </p:nvSpPr>
        <p:spPr>
          <a:xfrm>
            <a:off x="518228" y="921691"/>
            <a:ext cx="3968480" cy="34470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74625" indent="-174625" fontAlgn="base">
              <a:buFont typeface="Arial" pitchFamily="34" charset="0"/>
              <a:buChar char="•"/>
            </a:pPr>
            <a:r>
              <a:rPr lang="en-US" sz="1600" dirty="0"/>
              <a:t>Los </a:t>
            </a:r>
            <a:r>
              <a:rPr lang="en-US" sz="1600" dirty="0" err="1"/>
              <a:t>principales</a:t>
            </a:r>
            <a:r>
              <a:rPr lang="en-US" sz="1600" dirty="0"/>
              <a:t> </a:t>
            </a:r>
            <a:r>
              <a:rPr lang="en-US" sz="1600" dirty="0" err="1"/>
              <a:t>ingredientes</a:t>
            </a:r>
            <a:r>
              <a:rPr lang="en-US" sz="1600" dirty="0"/>
              <a:t> de la </a:t>
            </a:r>
            <a:r>
              <a:rPr lang="en-US" sz="1600" dirty="0" err="1"/>
              <a:t>galleta</a:t>
            </a:r>
            <a:r>
              <a:rPr lang="en-US" sz="1600" dirty="0"/>
              <a:t> se </a:t>
            </a:r>
            <a:r>
              <a:rPr lang="en-US" sz="1600" dirty="0" err="1"/>
              <a:t>compran</a:t>
            </a:r>
            <a:r>
              <a:rPr lang="en-US" sz="1600" dirty="0"/>
              <a:t> a </a:t>
            </a:r>
            <a:r>
              <a:rPr lang="en-US" sz="1600" dirty="0" err="1"/>
              <a:t>cuatro</a:t>
            </a:r>
            <a:r>
              <a:rPr lang="en-US" sz="1600" dirty="0"/>
              <a:t>  </a:t>
            </a:r>
            <a:r>
              <a:rPr lang="en-US" sz="1600" dirty="0" err="1"/>
              <a:t>pequeñas</a:t>
            </a:r>
            <a:r>
              <a:rPr lang="en-US" sz="1600" dirty="0"/>
              <a:t> </a:t>
            </a:r>
            <a:r>
              <a:rPr lang="en-US" sz="1600" dirty="0" err="1"/>
              <a:t>cooperativas</a:t>
            </a:r>
            <a:r>
              <a:rPr lang="en-US" sz="1600" dirty="0"/>
              <a:t> </a:t>
            </a:r>
            <a:r>
              <a:rPr lang="en-US" sz="1600" dirty="0" err="1"/>
              <a:t>agrícolas</a:t>
            </a:r>
            <a:r>
              <a:rPr lang="en-US" sz="1600" dirty="0"/>
              <a:t>. Los </a:t>
            </a:r>
            <a:r>
              <a:rPr lang="en-US" sz="1600" dirty="0" err="1"/>
              <a:t>demás</a:t>
            </a:r>
            <a:r>
              <a:rPr lang="en-US" sz="1600" dirty="0"/>
              <a:t> </a:t>
            </a:r>
            <a:r>
              <a:rPr lang="en-US" sz="1600" dirty="0" err="1"/>
              <a:t>insumos</a:t>
            </a:r>
            <a:r>
              <a:rPr lang="en-US" sz="1600" dirty="0"/>
              <a:t>, </a:t>
            </a:r>
            <a:r>
              <a:rPr lang="en-US" sz="1600" dirty="0" err="1"/>
              <a:t>como</a:t>
            </a:r>
            <a:r>
              <a:rPr lang="en-US" sz="1600" dirty="0"/>
              <a:t> el </a:t>
            </a:r>
            <a:r>
              <a:rPr lang="en-US" sz="1600" dirty="0" err="1"/>
              <a:t>envase</a:t>
            </a:r>
            <a:r>
              <a:rPr lang="en-US" sz="1600" dirty="0"/>
              <a:t>, se </a:t>
            </a:r>
            <a:r>
              <a:rPr lang="en-US" sz="1600" dirty="0" err="1"/>
              <a:t>compran</a:t>
            </a:r>
            <a:r>
              <a:rPr lang="en-US" sz="1600" dirty="0"/>
              <a:t> a </a:t>
            </a:r>
            <a:r>
              <a:rPr lang="en-US" sz="1600" dirty="0" err="1"/>
              <a:t>una</a:t>
            </a:r>
            <a:r>
              <a:rPr lang="en-US" sz="1600" dirty="0"/>
              <a:t> de las </a:t>
            </a:r>
            <a:r>
              <a:rPr lang="en-US" sz="1600" dirty="0" err="1"/>
              <a:t>muchas</a:t>
            </a:r>
            <a:r>
              <a:rPr lang="en-US" sz="1600" dirty="0"/>
              <a:t> </a:t>
            </a:r>
            <a:r>
              <a:rPr lang="en-US" sz="1600" dirty="0" err="1"/>
              <a:t>empresas</a:t>
            </a:r>
            <a:r>
              <a:rPr lang="en-US" sz="1600" dirty="0"/>
              <a:t> que </a:t>
            </a:r>
            <a:r>
              <a:rPr lang="en-US" sz="1600" dirty="0" err="1"/>
              <a:t>existen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el </a:t>
            </a:r>
            <a:r>
              <a:rPr lang="en-US" sz="1600" dirty="0" err="1"/>
              <a:t>mercado</a:t>
            </a:r>
            <a:r>
              <a:rPr lang="en-US" sz="1600" dirty="0"/>
              <a:t> local. </a:t>
            </a:r>
          </a:p>
          <a:p>
            <a:pPr marL="174625" indent="-174625" fontAlgn="base">
              <a:buFont typeface="Arial" pitchFamily="34" charset="0"/>
              <a:buChar char="•"/>
            </a:pPr>
            <a:endParaRPr lang="en-US" sz="1600" dirty="0"/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600" dirty="0"/>
              <a:t>Este producto </a:t>
            </a:r>
            <a:r>
              <a:rPr lang="en-US" sz="1600" dirty="0" err="1"/>
              <a:t>fue</a:t>
            </a:r>
            <a:r>
              <a:rPr lang="en-US" sz="1600" dirty="0"/>
              <a:t> </a:t>
            </a:r>
            <a:r>
              <a:rPr lang="en-US" sz="1600" dirty="0" err="1"/>
              <a:t>pensado</a:t>
            </a:r>
            <a:r>
              <a:rPr lang="en-US" sz="1600" dirty="0"/>
              <a:t> </a:t>
            </a:r>
            <a:r>
              <a:rPr lang="en-US" sz="1600" dirty="0" err="1"/>
              <a:t>debido</a:t>
            </a:r>
            <a:r>
              <a:rPr lang="en-US" sz="1600" dirty="0"/>
              <a:t> a que </a:t>
            </a:r>
            <a:r>
              <a:rPr lang="en-US" sz="1600" dirty="0" err="1"/>
              <a:t>en</a:t>
            </a:r>
            <a:r>
              <a:rPr lang="en-US" sz="1600" dirty="0"/>
              <a:t> la </a:t>
            </a:r>
            <a:r>
              <a:rPr lang="en-US" sz="1600" dirty="0" err="1"/>
              <a:t>actualidad</a:t>
            </a:r>
            <a:r>
              <a:rPr lang="en-US" sz="1600" dirty="0"/>
              <a:t> </a:t>
            </a:r>
            <a:r>
              <a:rPr lang="en-US" sz="1600" dirty="0" err="1"/>
              <a:t>existe</a:t>
            </a:r>
            <a:r>
              <a:rPr lang="en-US" sz="1600" dirty="0"/>
              <a:t> un gran </a:t>
            </a:r>
            <a:r>
              <a:rPr lang="en-US" sz="1600" dirty="0" err="1"/>
              <a:t>número</a:t>
            </a:r>
            <a:r>
              <a:rPr lang="en-US" sz="1600" dirty="0"/>
              <a:t> de personas que </a:t>
            </a:r>
            <a:r>
              <a:rPr lang="en-US" sz="1600" dirty="0" err="1"/>
              <a:t>están</a:t>
            </a:r>
            <a:r>
              <a:rPr lang="en-US" sz="1600" dirty="0"/>
              <a:t> </a:t>
            </a:r>
            <a:r>
              <a:rPr lang="en-US" sz="1600" dirty="0" err="1"/>
              <a:t>abocadas</a:t>
            </a:r>
            <a:r>
              <a:rPr lang="en-US" sz="1600" dirty="0"/>
              <a:t> al </a:t>
            </a:r>
            <a:r>
              <a:rPr lang="en-US" sz="1600" dirty="0" err="1"/>
              <a:t>cuidado</a:t>
            </a:r>
            <a:r>
              <a:rPr lang="en-US" sz="1600" dirty="0"/>
              <a:t> de </a:t>
            </a:r>
            <a:r>
              <a:rPr lang="en-US" sz="1600" dirty="0" err="1"/>
              <a:t>su</a:t>
            </a:r>
            <a:r>
              <a:rPr lang="en-US" sz="1600" dirty="0"/>
              <a:t> </a:t>
            </a:r>
            <a:r>
              <a:rPr lang="en-US" sz="1600" dirty="0" err="1"/>
              <a:t>salud</a:t>
            </a:r>
            <a:r>
              <a:rPr lang="en-US" sz="1600" dirty="0"/>
              <a:t> y al </a:t>
            </a:r>
            <a:r>
              <a:rPr lang="en-US" sz="1600" dirty="0" err="1"/>
              <a:t>consumo</a:t>
            </a:r>
            <a:r>
              <a:rPr lang="en-US" sz="1600" dirty="0"/>
              <a:t> de </a:t>
            </a:r>
            <a:r>
              <a:rPr lang="en-US" sz="1600" dirty="0" err="1"/>
              <a:t>productos</a:t>
            </a:r>
            <a:r>
              <a:rPr lang="en-US" sz="1600" dirty="0"/>
              <a:t> </a:t>
            </a:r>
            <a:r>
              <a:rPr lang="en-US" sz="1600" dirty="0" err="1"/>
              <a:t>orgánicos</a:t>
            </a:r>
            <a:r>
              <a:rPr lang="en-US" sz="1600" dirty="0"/>
              <a:t>. </a:t>
            </a:r>
            <a:r>
              <a:rPr lang="en-US" sz="1600" dirty="0" err="1"/>
              <a:t>Estos</a:t>
            </a:r>
            <a:r>
              <a:rPr lang="en-US" sz="1600" dirty="0"/>
              <a:t> </a:t>
            </a:r>
            <a:r>
              <a:rPr lang="en-US" sz="1600" dirty="0" err="1"/>
              <a:t>grupos</a:t>
            </a:r>
            <a:r>
              <a:rPr lang="en-US" sz="1600" dirty="0"/>
              <a:t> </a:t>
            </a:r>
            <a:r>
              <a:rPr lang="en-US" sz="1600" dirty="0" err="1"/>
              <a:t>crecen</a:t>
            </a:r>
            <a:r>
              <a:rPr lang="en-US" sz="1600" dirty="0"/>
              <a:t> </a:t>
            </a:r>
            <a:r>
              <a:rPr lang="en-US" sz="1600" dirty="0" err="1"/>
              <a:t>año</a:t>
            </a:r>
            <a:r>
              <a:rPr lang="en-US" sz="1600" dirty="0"/>
              <a:t> a </a:t>
            </a:r>
            <a:r>
              <a:rPr lang="en-US" sz="1600" dirty="0" err="1"/>
              <a:t>año</a:t>
            </a:r>
            <a:r>
              <a:rPr lang="en-US" sz="1600" dirty="0"/>
              <a:t>. </a:t>
            </a:r>
            <a:r>
              <a:rPr lang="en-US" sz="1600" dirty="0" err="1"/>
              <a:t>Además</a:t>
            </a:r>
            <a:r>
              <a:rPr lang="en-US" sz="1600" dirty="0"/>
              <a:t>, la </a:t>
            </a:r>
            <a:r>
              <a:rPr lang="en-US" sz="1600" dirty="0" err="1"/>
              <a:t>chía</a:t>
            </a:r>
            <a:r>
              <a:rPr lang="en-US" sz="1600" dirty="0"/>
              <a:t>, el </a:t>
            </a:r>
            <a:r>
              <a:rPr lang="en-US" sz="1600" dirty="0" err="1"/>
              <a:t>ingrediente</a:t>
            </a:r>
            <a:r>
              <a:rPr lang="en-US" sz="1600" dirty="0"/>
              <a:t> principal, </a:t>
            </a:r>
            <a:r>
              <a:rPr lang="en-US" sz="1600" dirty="0" err="1"/>
              <a:t>es</a:t>
            </a:r>
            <a:r>
              <a:rPr lang="en-US" sz="1600" dirty="0"/>
              <a:t> el producto de </a:t>
            </a:r>
            <a:r>
              <a:rPr lang="en-US" sz="1600" dirty="0" err="1"/>
              <a:t>moda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lo que se </a:t>
            </a:r>
            <a:r>
              <a:rPr lang="en-US" sz="1600" dirty="0" err="1"/>
              <a:t>refiere</a:t>
            </a:r>
            <a:r>
              <a:rPr lang="en-US" sz="1600" dirty="0"/>
              <a:t> a </a:t>
            </a:r>
            <a:r>
              <a:rPr lang="en-US" sz="1600" dirty="0" err="1"/>
              <a:t>alimentación</a:t>
            </a:r>
            <a:r>
              <a:rPr lang="en-US" sz="1600" dirty="0"/>
              <a:t> </a:t>
            </a:r>
            <a:r>
              <a:rPr lang="en-US" sz="1600" dirty="0" err="1"/>
              <a:t>saludable</a:t>
            </a:r>
            <a:r>
              <a:rPr lang="en-US" sz="1600" dirty="0"/>
              <a:t>. 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6232" r="23250"/>
          <a:stretch/>
        </p:blipFill>
        <p:spPr>
          <a:xfrm>
            <a:off x="4932363" y="1087826"/>
            <a:ext cx="4211637" cy="4627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6974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5546" r="-1"/>
          <a:stretch/>
        </p:blipFill>
        <p:spPr>
          <a:xfrm>
            <a:off x="0" y="521557"/>
            <a:ext cx="3814875" cy="4675918"/>
          </a:xfrm>
          <a:prstGeom prst="rect">
            <a:avLst/>
          </a:prstGeom>
        </p:spPr>
      </p:pic>
      <p:sp>
        <p:nvSpPr>
          <p:cNvPr id="5" name="object 7"/>
          <p:cNvSpPr txBox="1"/>
          <p:nvPr/>
        </p:nvSpPr>
        <p:spPr>
          <a:xfrm>
            <a:off x="4248150" y="910121"/>
            <a:ext cx="4464050" cy="36933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fontAlgn="base"/>
            <a:r>
              <a:rPr lang="en-US" sz="1600" b="1" dirty="0"/>
              <a:t>OBJETIVOS GENERALES</a:t>
            </a:r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600" dirty="0"/>
              <a:t>Vender  360,000  soles  de </a:t>
            </a:r>
            <a:r>
              <a:rPr lang="en-US" sz="1600" dirty="0" err="1"/>
              <a:t>galletas</a:t>
            </a:r>
            <a:r>
              <a:rPr lang="en-US" sz="1600" dirty="0"/>
              <a:t> </a:t>
            </a:r>
            <a:r>
              <a:rPr lang="en-US" sz="1600" dirty="0" err="1"/>
              <a:t>Freschia</a:t>
            </a:r>
            <a:r>
              <a:rPr lang="en-US" sz="1600" dirty="0"/>
              <a:t> </a:t>
            </a:r>
            <a:br>
              <a:rPr lang="en-US" sz="1600" dirty="0"/>
            </a:br>
            <a:r>
              <a:rPr lang="en-US" sz="1600" dirty="0" err="1"/>
              <a:t>en</a:t>
            </a:r>
            <a:r>
              <a:rPr lang="en-US" sz="1600" dirty="0"/>
              <a:t> el 2018.</a:t>
            </a:r>
          </a:p>
          <a:p>
            <a:pPr marL="174625" indent="-174625" fontAlgn="base">
              <a:buFont typeface="Arial" pitchFamily="34" charset="0"/>
              <a:buChar char="•"/>
            </a:pPr>
            <a:endParaRPr lang="en-US" sz="1600" dirty="0"/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600" dirty="0"/>
              <a:t>Vender 180,000 </a:t>
            </a:r>
            <a:r>
              <a:rPr lang="en-US" sz="1600" dirty="0" err="1"/>
              <a:t>unidades</a:t>
            </a:r>
            <a:r>
              <a:rPr lang="en-US" sz="1600" dirty="0"/>
              <a:t> de </a:t>
            </a:r>
            <a:r>
              <a:rPr lang="en-US" sz="1600" dirty="0" err="1"/>
              <a:t>galletas</a:t>
            </a:r>
            <a:r>
              <a:rPr lang="en-US" sz="1600" dirty="0"/>
              <a:t> </a:t>
            </a:r>
            <a:r>
              <a:rPr lang="en-US" sz="1600" dirty="0" err="1"/>
              <a:t>Freschia</a:t>
            </a:r>
            <a:r>
              <a:rPr lang="en-US" sz="1600" dirty="0"/>
              <a:t> </a:t>
            </a:r>
            <a:br>
              <a:rPr lang="en-US" sz="1600" dirty="0"/>
            </a:br>
            <a:r>
              <a:rPr lang="en-US" sz="1600" dirty="0" err="1"/>
              <a:t>en</a:t>
            </a:r>
            <a:r>
              <a:rPr lang="en-US" sz="1600" dirty="0"/>
              <a:t> el 2018.</a:t>
            </a:r>
          </a:p>
          <a:p>
            <a:pPr marL="174625" indent="-174625" fontAlgn="base">
              <a:buFont typeface="Arial" pitchFamily="34" charset="0"/>
              <a:buChar char="•"/>
            </a:pPr>
            <a:endParaRPr lang="en-US" sz="1600" dirty="0"/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600" dirty="0" err="1"/>
              <a:t>Conseguir</a:t>
            </a:r>
            <a:r>
              <a:rPr lang="en-US" sz="1600" dirty="0"/>
              <a:t> un 1% de </a:t>
            </a:r>
            <a:r>
              <a:rPr lang="en-US" sz="1600" dirty="0" err="1"/>
              <a:t>participación</a:t>
            </a:r>
            <a:r>
              <a:rPr lang="en-US" sz="1600" dirty="0"/>
              <a:t> de </a:t>
            </a:r>
            <a:r>
              <a:rPr lang="en-US" sz="1600" dirty="0" err="1"/>
              <a:t>mercado</a:t>
            </a:r>
            <a:r>
              <a:rPr lang="en-US" sz="1600" dirty="0"/>
              <a:t> de </a:t>
            </a:r>
            <a:br>
              <a:rPr lang="en-US" sz="1600" dirty="0"/>
            </a:br>
            <a:r>
              <a:rPr lang="en-US" sz="1600" dirty="0"/>
              <a:t>la </a:t>
            </a:r>
            <a:r>
              <a:rPr lang="en-US" sz="1600" dirty="0" err="1"/>
              <a:t>categoría</a:t>
            </a:r>
            <a:r>
              <a:rPr lang="en-US" sz="1600" dirty="0"/>
              <a:t> </a:t>
            </a:r>
            <a:r>
              <a:rPr lang="en-US" sz="1600" dirty="0" err="1"/>
              <a:t>galletas</a:t>
            </a:r>
            <a:r>
              <a:rPr lang="en-US" sz="1600" dirty="0"/>
              <a:t> </a:t>
            </a:r>
            <a:r>
              <a:rPr lang="en-US" sz="1600" dirty="0" err="1"/>
              <a:t>orgánicas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el 2018.</a:t>
            </a:r>
          </a:p>
          <a:p>
            <a:pPr marL="174625" indent="-174625" fontAlgn="base">
              <a:buFont typeface="Arial" pitchFamily="34" charset="0"/>
              <a:buChar char="•"/>
            </a:pPr>
            <a:endParaRPr lang="en-US" sz="1600" dirty="0"/>
          </a:p>
          <a:p>
            <a:pPr fontAlgn="base"/>
            <a:r>
              <a:rPr lang="en-US" sz="1600" dirty="0"/>
              <a:t>Los </a:t>
            </a:r>
            <a:r>
              <a:rPr lang="en-US" sz="1600" dirty="0" err="1"/>
              <a:t>tres</a:t>
            </a:r>
            <a:r>
              <a:rPr lang="en-US" sz="1600" dirty="0"/>
              <a:t> </a:t>
            </a:r>
            <a:r>
              <a:rPr lang="en-US" sz="1600" dirty="0" err="1"/>
              <a:t>objetivos</a:t>
            </a:r>
            <a:r>
              <a:rPr lang="en-US" sz="1600" dirty="0"/>
              <a:t> </a:t>
            </a:r>
            <a:r>
              <a:rPr lang="en-US" sz="1600" dirty="0" err="1"/>
              <a:t>mostrados</a:t>
            </a:r>
            <a:r>
              <a:rPr lang="en-US" sz="1600" dirty="0"/>
              <a:t> </a:t>
            </a:r>
            <a:r>
              <a:rPr lang="en-US" sz="1600" dirty="0" err="1"/>
              <a:t>expresan</a:t>
            </a:r>
            <a:r>
              <a:rPr lang="en-US" sz="1600" dirty="0"/>
              <a:t> lo </a:t>
            </a:r>
            <a:r>
              <a:rPr lang="en-US" sz="1600" dirty="0" err="1"/>
              <a:t>mismo</a:t>
            </a:r>
            <a:r>
              <a:rPr lang="en-US" sz="1600" dirty="0"/>
              <a:t>. </a:t>
            </a:r>
            <a:br>
              <a:rPr lang="en-US" sz="1600" dirty="0"/>
            </a:br>
            <a:r>
              <a:rPr lang="en-US" sz="1600" dirty="0"/>
              <a:t>A un </a:t>
            </a:r>
            <a:r>
              <a:rPr lang="en-US" sz="1600" dirty="0" err="1"/>
              <a:t>precio</a:t>
            </a:r>
            <a:r>
              <a:rPr lang="en-US" sz="1600" dirty="0"/>
              <a:t> de 2 </a:t>
            </a:r>
            <a:r>
              <a:rPr lang="en-US" sz="1600" dirty="0" err="1"/>
              <a:t>por</a:t>
            </a:r>
            <a:r>
              <a:rPr lang="en-US" sz="1600" dirty="0"/>
              <a:t> </a:t>
            </a:r>
            <a:r>
              <a:rPr lang="en-US" sz="1600" dirty="0" err="1"/>
              <a:t>galletas</a:t>
            </a:r>
            <a:r>
              <a:rPr lang="en-US" sz="1600" dirty="0"/>
              <a:t>, las 180,000 </a:t>
            </a:r>
            <a:r>
              <a:rPr lang="en-US" sz="1600" dirty="0" err="1"/>
              <a:t>galletas</a:t>
            </a:r>
            <a:r>
              <a:rPr lang="en-US" sz="1600" dirty="0"/>
              <a:t> se </a:t>
            </a:r>
            <a:r>
              <a:rPr lang="en-US" sz="1600" dirty="0" err="1"/>
              <a:t>convierten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360,000 soles. Las 180,000 </a:t>
            </a:r>
            <a:r>
              <a:rPr lang="en-US" sz="1600" dirty="0" err="1"/>
              <a:t>unidades</a:t>
            </a:r>
            <a:r>
              <a:rPr lang="en-US" sz="1600" dirty="0"/>
              <a:t> son el 2 % del </a:t>
            </a:r>
            <a:r>
              <a:rPr lang="en-US" sz="1600" dirty="0" err="1"/>
              <a:t>mercado</a:t>
            </a:r>
            <a:r>
              <a:rPr lang="en-US" sz="1600" dirty="0"/>
              <a:t> de </a:t>
            </a:r>
            <a:r>
              <a:rPr lang="en-US" sz="1600" dirty="0" err="1"/>
              <a:t>galletas</a:t>
            </a:r>
            <a:r>
              <a:rPr lang="en-US" sz="1600" dirty="0"/>
              <a:t> </a:t>
            </a:r>
            <a:r>
              <a:rPr lang="en-US" sz="1600" dirty="0" err="1"/>
              <a:t>orgánicas</a:t>
            </a:r>
            <a:r>
              <a:rPr lang="en-US" sz="1600" dirty="0"/>
              <a:t> que </a:t>
            </a:r>
            <a:r>
              <a:rPr lang="en-US" sz="1600" dirty="0" err="1"/>
              <a:t>es</a:t>
            </a:r>
            <a:r>
              <a:rPr lang="en-US" sz="1600" dirty="0"/>
              <a:t> de 18,000,000 </a:t>
            </a:r>
            <a:r>
              <a:rPr lang="en-US" sz="1600" dirty="0" err="1"/>
              <a:t>millones</a:t>
            </a:r>
            <a:r>
              <a:rPr lang="en-US" sz="1600" dirty="0"/>
              <a:t> de </a:t>
            </a:r>
            <a:r>
              <a:rPr lang="en-US" sz="1600" dirty="0" err="1"/>
              <a:t>galletas</a:t>
            </a:r>
            <a:r>
              <a:rPr lang="en-US" sz="1600" dirty="0"/>
              <a:t> . </a:t>
            </a:r>
          </a:p>
        </p:txBody>
      </p:sp>
      <p:grpSp>
        <p:nvGrpSpPr>
          <p:cNvPr id="7" name="Grupo 6"/>
          <p:cNvGrpSpPr/>
          <p:nvPr/>
        </p:nvGrpSpPr>
        <p:grpSpPr>
          <a:xfrm>
            <a:off x="3437218" y="503801"/>
            <a:ext cx="758263" cy="758263"/>
            <a:chOff x="4306706" y="470579"/>
            <a:chExt cx="758263" cy="758263"/>
          </a:xfrm>
        </p:grpSpPr>
        <p:sp>
          <p:nvSpPr>
            <p:cNvPr id="8" name="Elipse 7"/>
            <p:cNvSpPr/>
            <p:nvPr/>
          </p:nvSpPr>
          <p:spPr>
            <a:xfrm>
              <a:off x="4306706" y="470579"/>
              <a:ext cx="758263" cy="7582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9" name="Elipse 8"/>
            <p:cNvSpPr/>
            <p:nvPr/>
          </p:nvSpPr>
          <p:spPr>
            <a:xfrm>
              <a:off x="4359346" y="523219"/>
              <a:ext cx="652982" cy="652982"/>
            </a:xfrm>
            <a:prstGeom prst="ellipse">
              <a:avLst/>
            </a:prstGeom>
            <a:solidFill>
              <a:srgbClr val="8058A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0400" y="711926"/>
            <a:ext cx="324075" cy="32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0527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b="51790"/>
          <a:stretch/>
        </p:blipFill>
        <p:spPr>
          <a:xfrm>
            <a:off x="0" y="382408"/>
            <a:ext cx="411780" cy="135993"/>
          </a:xfrm>
          <a:prstGeom prst="rect">
            <a:avLst/>
          </a:prstGeom>
        </p:spPr>
      </p:pic>
      <p:sp>
        <p:nvSpPr>
          <p:cNvPr id="9" name="Rectangle 5"/>
          <p:cNvSpPr/>
          <p:nvPr/>
        </p:nvSpPr>
        <p:spPr>
          <a:xfrm>
            <a:off x="511154" y="334988"/>
            <a:ext cx="3216784" cy="2308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500" dirty="0">
                <a:solidFill>
                  <a:srgbClr val="15BDAD"/>
                </a:solidFill>
              </a:rPr>
              <a:t>ERRORES FRECUENTES</a:t>
            </a:r>
          </a:p>
        </p:txBody>
      </p:sp>
      <p:sp>
        <p:nvSpPr>
          <p:cNvPr id="5" name="Rectángulo 4"/>
          <p:cNvSpPr/>
          <p:nvPr/>
        </p:nvSpPr>
        <p:spPr>
          <a:xfrm>
            <a:off x="728601" y="1081488"/>
            <a:ext cx="2399210" cy="1330359"/>
          </a:xfrm>
          <a:prstGeom prst="rect">
            <a:avLst/>
          </a:prstGeom>
          <a:solidFill>
            <a:srgbClr val="E88F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Rectángulo 5"/>
          <p:cNvSpPr/>
          <p:nvPr/>
        </p:nvSpPr>
        <p:spPr>
          <a:xfrm>
            <a:off x="728601" y="2561764"/>
            <a:ext cx="2399213" cy="2634746"/>
          </a:xfrm>
          <a:prstGeom prst="rect">
            <a:avLst/>
          </a:prstGeom>
          <a:solidFill>
            <a:srgbClr val="E88F23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25" indent="-174625" fontAlgn="base">
              <a:buFont typeface="Arial" pitchFamily="34" charset="0"/>
              <a:buChar char="•"/>
            </a:pPr>
            <a:r>
              <a:rPr lang="en-US" sz="1500" dirty="0" err="1"/>
              <a:t>Colocar</a:t>
            </a:r>
            <a:r>
              <a:rPr lang="en-US" sz="1500" dirty="0"/>
              <a:t> el 50 % de la </a:t>
            </a:r>
            <a:r>
              <a:rPr lang="en-US" sz="1500" dirty="0" err="1"/>
              <a:t>mercadería</a:t>
            </a:r>
            <a:r>
              <a:rPr lang="en-US" sz="1500" dirty="0"/>
              <a:t> a </a:t>
            </a:r>
            <a:r>
              <a:rPr lang="en-US" sz="1500" dirty="0" err="1"/>
              <a:t>través</a:t>
            </a:r>
            <a:r>
              <a:rPr lang="en-US" sz="1500" dirty="0"/>
              <a:t> de Ferias </a:t>
            </a:r>
            <a:r>
              <a:rPr lang="en-US" sz="1500" dirty="0" err="1"/>
              <a:t>orgánicas</a:t>
            </a:r>
            <a:r>
              <a:rPr lang="en-US" sz="1500" dirty="0"/>
              <a:t> </a:t>
            </a:r>
            <a:r>
              <a:rPr lang="en-US" sz="1500" dirty="0" err="1"/>
              <a:t>en</a:t>
            </a:r>
            <a:r>
              <a:rPr lang="en-US" sz="1500" dirty="0"/>
              <a:t> el 2018.</a:t>
            </a:r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500" dirty="0" err="1"/>
              <a:t>Colocar</a:t>
            </a:r>
            <a:r>
              <a:rPr lang="en-US" sz="1500" dirty="0"/>
              <a:t> el 50 % de la </a:t>
            </a:r>
            <a:r>
              <a:rPr lang="en-US" sz="1500" dirty="0" err="1"/>
              <a:t>mercadería</a:t>
            </a:r>
            <a:r>
              <a:rPr lang="en-US" sz="1500" dirty="0"/>
              <a:t> a </a:t>
            </a:r>
            <a:r>
              <a:rPr lang="en-US" sz="1500" dirty="0" err="1"/>
              <a:t>través</a:t>
            </a:r>
            <a:r>
              <a:rPr lang="en-US" sz="1500" dirty="0"/>
              <a:t> de </a:t>
            </a:r>
            <a:r>
              <a:rPr lang="en-US" sz="1500" dirty="0" err="1"/>
              <a:t>Supermercados</a:t>
            </a:r>
            <a:r>
              <a:rPr lang="en-US" sz="1500" dirty="0"/>
              <a:t> Wong </a:t>
            </a:r>
            <a:r>
              <a:rPr lang="en-US" sz="1500" dirty="0" err="1"/>
              <a:t>en</a:t>
            </a:r>
            <a:r>
              <a:rPr lang="en-US" sz="1500" dirty="0"/>
              <a:t> </a:t>
            </a:r>
            <a:r>
              <a:rPr lang="en-US" sz="1500" dirty="0" err="1"/>
              <a:t>los</a:t>
            </a:r>
            <a:r>
              <a:rPr lang="en-US" sz="1500" dirty="0"/>
              <a:t> </a:t>
            </a:r>
            <a:r>
              <a:rPr lang="en-US" sz="1500" dirty="0" err="1"/>
              <a:t>distritos</a:t>
            </a:r>
            <a:r>
              <a:rPr lang="en-US" sz="1500" dirty="0"/>
              <a:t> de La Molina, </a:t>
            </a:r>
            <a:r>
              <a:rPr lang="en-US" sz="1500" dirty="0" err="1"/>
              <a:t>Surco</a:t>
            </a:r>
            <a:r>
              <a:rPr lang="en-US" sz="1500" dirty="0"/>
              <a:t>, </a:t>
            </a:r>
            <a:r>
              <a:rPr lang="en-US" sz="1500" dirty="0" err="1"/>
              <a:t>Miraflores</a:t>
            </a:r>
            <a:r>
              <a:rPr lang="en-US" sz="1500" dirty="0"/>
              <a:t> y San Isidro </a:t>
            </a:r>
            <a:r>
              <a:rPr lang="en-US" sz="1500" dirty="0" err="1"/>
              <a:t>en</a:t>
            </a:r>
            <a:r>
              <a:rPr lang="en-US" sz="1500" dirty="0"/>
              <a:t> el 2018</a:t>
            </a:r>
          </a:p>
        </p:txBody>
      </p:sp>
      <p:sp>
        <p:nvSpPr>
          <p:cNvPr id="7" name="Rectángulo 6"/>
          <p:cNvSpPr/>
          <p:nvPr/>
        </p:nvSpPr>
        <p:spPr>
          <a:xfrm>
            <a:off x="3437675" y="1081488"/>
            <a:ext cx="2399213" cy="1330359"/>
          </a:xfrm>
          <a:prstGeom prst="rect">
            <a:avLst/>
          </a:prstGeom>
          <a:solidFill>
            <a:srgbClr val="13ADA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Rectángulo 9"/>
          <p:cNvSpPr/>
          <p:nvPr/>
        </p:nvSpPr>
        <p:spPr>
          <a:xfrm>
            <a:off x="3437676" y="2565895"/>
            <a:ext cx="2399213" cy="2630884"/>
          </a:xfrm>
          <a:prstGeom prst="rect">
            <a:avLst/>
          </a:prstGeom>
          <a:solidFill>
            <a:srgbClr val="13ADA0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25" indent="-174625" fontAlgn="base">
              <a:buFont typeface="Arial" pitchFamily="34" charset="0"/>
              <a:buChar char="•"/>
            </a:pPr>
            <a:r>
              <a:rPr lang="en-US" sz="1500" dirty="0" err="1"/>
              <a:t>Potenciar</a:t>
            </a:r>
            <a:r>
              <a:rPr lang="en-US" sz="1500" dirty="0"/>
              <a:t> </a:t>
            </a:r>
            <a:r>
              <a:rPr lang="en-US" sz="1500" dirty="0" err="1"/>
              <a:t>en</a:t>
            </a:r>
            <a:r>
              <a:rPr lang="en-US" sz="1500" dirty="0"/>
              <a:t> un 10 % la </a:t>
            </a:r>
            <a:r>
              <a:rPr lang="en-US" sz="1500" dirty="0" err="1"/>
              <a:t>venta</a:t>
            </a:r>
            <a:r>
              <a:rPr lang="en-US" sz="1500" dirty="0"/>
              <a:t> de la </a:t>
            </a:r>
            <a:r>
              <a:rPr lang="en-US" sz="1500" dirty="0" err="1"/>
              <a:t>marca</a:t>
            </a:r>
            <a:r>
              <a:rPr lang="en-US" sz="1500" dirty="0"/>
              <a:t> </a:t>
            </a:r>
            <a:r>
              <a:rPr lang="en-US" sz="1500" dirty="0" err="1"/>
              <a:t>en</a:t>
            </a:r>
            <a:r>
              <a:rPr lang="en-US" sz="1500" dirty="0"/>
              <a:t> </a:t>
            </a:r>
            <a:br>
              <a:rPr lang="en-US" sz="1500" dirty="0"/>
            </a:br>
            <a:r>
              <a:rPr lang="en-US" sz="1500" dirty="0"/>
              <a:t>el 2018.</a:t>
            </a:r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500" dirty="0" err="1"/>
              <a:t>Conseguir</a:t>
            </a:r>
            <a:r>
              <a:rPr lang="en-US" sz="1500" dirty="0"/>
              <a:t>  </a:t>
            </a:r>
            <a:r>
              <a:rPr lang="en-US" sz="1500" dirty="0" err="1"/>
              <a:t>estar</a:t>
            </a:r>
            <a:r>
              <a:rPr lang="en-US" sz="1500" dirty="0"/>
              <a:t> </a:t>
            </a:r>
            <a:r>
              <a:rPr lang="en-US" sz="1500" dirty="0" err="1"/>
              <a:t>en</a:t>
            </a:r>
            <a:r>
              <a:rPr lang="en-US" sz="1500" dirty="0"/>
              <a:t> las </a:t>
            </a:r>
            <a:r>
              <a:rPr lang="en-US" sz="1500" dirty="0" err="1"/>
              <a:t>primeras</a:t>
            </a:r>
            <a:r>
              <a:rPr lang="en-US" sz="1500" dirty="0"/>
              <a:t> dos </a:t>
            </a:r>
            <a:r>
              <a:rPr lang="en-US" sz="1500" dirty="0" err="1"/>
              <a:t>posiciones</a:t>
            </a:r>
            <a:r>
              <a:rPr lang="en-US" sz="1500" dirty="0"/>
              <a:t> del Top of mind de  la </a:t>
            </a:r>
            <a:r>
              <a:rPr lang="en-US" sz="1500" dirty="0" err="1"/>
              <a:t>categoría</a:t>
            </a:r>
            <a:r>
              <a:rPr lang="en-US" sz="1500" dirty="0"/>
              <a:t> para un 50 % </a:t>
            </a:r>
            <a:br>
              <a:rPr lang="en-US" sz="1500" dirty="0"/>
            </a:br>
            <a:r>
              <a:rPr lang="en-US" sz="1500" dirty="0"/>
              <a:t>del </a:t>
            </a:r>
            <a:r>
              <a:rPr lang="en-US" sz="1500" dirty="0" err="1"/>
              <a:t>mercado</a:t>
            </a:r>
            <a:r>
              <a:rPr lang="en-US" sz="1500" dirty="0"/>
              <a:t> meta </a:t>
            </a:r>
            <a:r>
              <a:rPr lang="en-US" sz="1500" dirty="0" err="1"/>
              <a:t>en</a:t>
            </a:r>
            <a:r>
              <a:rPr lang="en-US" sz="1500" dirty="0"/>
              <a:t> </a:t>
            </a:r>
            <a:br>
              <a:rPr lang="en-US" sz="1500" dirty="0"/>
            </a:br>
            <a:r>
              <a:rPr lang="en-US" sz="1500" dirty="0"/>
              <a:t>el 2018.</a:t>
            </a:r>
          </a:p>
        </p:txBody>
      </p:sp>
      <p:sp>
        <p:nvSpPr>
          <p:cNvPr id="11" name="Rectángulo 10"/>
          <p:cNvSpPr/>
          <p:nvPr/>
        </p:nvSpPr>
        <p:spPr>
          <a:xfrm>
            <a:off x="6146752" y="1081488"/>
            <a:ext cx="2363126" cy="1330359"/>
          </a:xfrm>
          <a:prstGeom prst="rect">
            <a:avLst/>
          </a:prstGeom>
          <a:solidFill>
            <a:srgbClr val="8159A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Rectángulo 11"/>
          <p:cNvSpPr/>
          <p:nvPr/>
        </p:nvSpPr>
        <p:spPr>
          <a:xfrm>
            <a:off x="6146752" y="2576582"/>
            <a:ext cx="2363126" cy="2620893"/>
          </a:xfrm>
          <a:prstGeom prst="rect">
            <a:avLst/>
          </a:prstGeom>
          <a:solidFill>
            <a:srgbClr val="8159A4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25" indent="-174625" fontAlgn="base">
              <a:buFont typeface="Arial" pitchFamily="34" charset="0"/>
              <a:buChar char="•"/>
            </a:pPr>
            <a:r>
              <a:rPr lang="en-US" sz="1500" dirty="0" err="1"/>
              <a:t>Obtener</a:t>
            </a:r>
            <a:r>
              <a:rPr lang="en-US" sz="1500" dirty="0"/>
              <a:t> </a:t>
            </a:r>
            <a:r>
              <a:rPr lang="en-US" sz="1500" dirty="0" err="1"/>
              <a:t>menos</a:t>
            </a:r>
            <a:r>
              <a:rPr lang="en-US" sz="1500" dirty="0"/>
              <a:t> del 5 % de </a:t>
            </a:r>
            <a:r>
              <a:rPr lang="en-US" sz="1500" dirty="0" err="1"/>
              <a:t>merma</a:t>
            </a:r>
            <a:r>
              <a:rPr lang="en-US" sz="1500" dirty="0"/>
              <a:t>  </a:t>
            </a:r>
            <a:r>
              <a:rPr lang="en-US" sz="1500" dirty="0" err="1"/>
              <a:t>en</a:t>
            </a:r>
            <a:r>
              <a:rPr lang="en-US" sz="1500" dirty="0"/>
              <a:t> el </a:t>
            </a:r>
            <a:r>
              <a:rPr lang="en-US" sz="1500" dirty="0" err="1"/>
              <a:t>proceso</a:t>
            </a:r>
            <a:r>
              <a:rPr lang="en-US" sz="1500" dirty="0"/>
              <a:t> de </a:t>
            </a:r>
            <a:r>
              <a:rPr lang="en-US" sz="1500" dirty="0" err="1"/>
              <a:t>producción</a:t>
            </a:r>
            <a:r>
              <a:rPr lang="en-US" sz="1500" dirty="0"/>
              <a:t> </a:t>
            </a:r>
            <a:r>
              <a:rPr lang="en-US" sz="1500" dirty="0" err="1"/>
              <a:t>en</a:t>
            </a:r>
            <a:r>
              <a:rPr lang="en-US" sz="1500" dirty="0"/>
              <a:t> el 2018.</a:t>
            </a:r>
          </a:p>
        </p:txBody>
      </p:sp>
      <p:sp>
        <p:nvSpPr>
          <p:cNvPr id="13" name="CuadroTexto 12"/>
          <p:cNvSpPr txBox="1"/>
          <p:nvPr/>
        </p:nvSpPr>
        <p:spPr>
          <a:xfrm>
            <a:off x="6146752" y="2034846"/>
            <a:ext cx="23364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b="1" dirty="0">
                <a:solidFill>
                  <a:schemeClr val="bg1"/>
                </a:solidFill>
              </a:rPr>
              <a:t>PRODUCCIÓN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756343" y="2034846"/>
            <a:ext cx="23364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b="1" dirty="0">
                <a:solidFill>
                  <a:schemeClr val="bg1"/>
                </a:solidFill>
              </a:rPr>
              <a:t>DISTRIBUCIÓN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3466782" y="2034846"/>
            <a:ext cx="23364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b="1" dirty="0">
                <a:solidFill>
                  <a:schemeClr val="bg1"/>
                </a:solidFill>
              </a:rPr>
              <a:t>PUBLICIDAD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8382" y="1288348"/>
            <a:ext cx="635900" cy="664900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6027" y="1244664"/>
            <a:ext cx="708584" cy="708584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4576" y="1322834"/>
            <a:ext cx="676397" cy="67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9709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1186789" y="711873"/>
            <a:ext cx="1328697" cy="20185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0000"/>
              </a:lnSpc>
            </a:pPr>
            <a:r>
              <a:rPr lang="es-ES_tradnl" sz="1600" b="1" dirty="0">
                <a:solidFill>
                  <a:schemeClr val="bg1">
                    <a:lumMod val="50000"/>
                  </a:schemeClr>
                </a:solidFill>
              </a:rPr>
              <a:t>CONCLUSIONES</a:t>
            </a:r>
            <a:endParaRPr lang="es-PE" sz="1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6" name="Conector recto 5"/>
          <p:cNvCxnSpPr/>
          <p:nvPr/>
        </p:nvCxnSpPr>
        <p:spPr>
          <a:xfrm flipH="1">
            <a:off x="2579757" y="804862"/>
            <a:ext cx="596475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n 7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0315" y="517525"/>
            <a:ext cx="590547" cy="590547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1202559" y="1215593"/>
            <a:ext cx="7450561" cy="29546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80975" indent="-180975">
              <a:buClr>
                <a:srgbClr val="13ADA0"/>
              </a:buClr>
              <a:buSzPct val="125000"/>
              <a:buFont typeface="Arial" panose="020B0604020202020204" pitchFamily="34" charset="0"/>
              <a:buChar char="•"/>
            </a:pPr>
            <a:r>
              <a:rPr lang="es-PE" sz="1600" dirty="0">
                <a:ea typeface="Calibri" panose="020F0502020204030204" pitchFamily="34" charset="0"/>
                <a:cs typeface="Calibri"/>
              </a:rPr>
              <a:t>Los objetivos son el punto de partida de todo plan porque muestran </a:t>
            </a:r>
            <a:br>
              <a:rPr lang="es-PE" sz="1600" dirty="0">
                <a:ea typeface="Calibri" panose="020F0502020204030204" pitchFamily="34" charset="0"/>
                <a:cs typeface="Calibri"/>
              </a:rPr>
            </a:br>
            <a:r>
              <a:rPr lang="es-PE" sz="1600" dirty="0">
                <a:ea typeface="Calibri" panose="020F0502020204030204" pitchFamily="34" charset="0"/>
                <a:cs typeface="Calibri"/>
              </a:rPr>
              <a:t>lo que se desea conseguir.</a:t>
            </a:r>
          </a:p>
          <a:p>
            <a:pPr marL="180975" indent="-180975">
              <a:buClr>
                <a:srgbClr val="13ADA0"/>
              </a:buClr>
              <a:buSzPct val="125000"/>
              <a:buFont typeface="Arial" panose="020B0604020202020204" pitchFamily="34" charset="0"/>
              <a:buChar char="•"/>
            </a:pPr>
            <a:endParaRPr lang="es-PE" sz="1600" dirty="0">
              <a:ea typeface="Calibri" panose="020F0502020204030204" pitchFamily="34" charset="0"/>
              <a:cs typeface="Calibri"/>
            </a:endParaRPr>
          </a:p>
          <a:p>
            <a:pPr marL="180975" indent="-180975">
              <a:buClr>
                <a:srgbClr val="13ADA0"/>
              </a:buClr>
              <a:buSzPct val="125000"/>
              <a:buFont typeface="Arial" panose="020B0604020202020204" pitchFamily="34" charset="0"/>
              <a:buChar char="•"/>
            </a:pPr>
            <a:r>
              <a:rPr lang="es-PE" sz="1600" dirty="0">
                <a:ea typeface="Calibri" panose="020F0502020204030204" pitchFamily="34" charset="0"/>
                <a:cs typeface="Calibri"/>
              </a:rPr>
              <a:t>No puede haber estrategias si no se han planteado primeramente los objetivos. Las estrategias son acciones que se realizan para alcanzar los objetivos.</a:t>
            </a:r>
          </a:p>
          <a:p>
            <a:pPr marL="180975" indent="-180975">
              <a:buClr>
                <a:srgbClr val="13ADA0"/>
              </a:buClr>
              <a:buSzPct val="125000"/>
              <a:buFont typeface="Arial" panose="020B0604020202020204" pitchFamily="34" charset="0"/>
              <a:buChar char="•"/>
            </a:pPr>
            <a:endParaRPr lang="es-PE" sz="1600" dirty="0">
              <a:ea typeface="Calibri" panose="020F0502020204030204" pitchFamily="34" charset="0"/>
              <a:cs typeface="Calibri"/>
            </a:endParaRPr>
          </a:p>
          <a:p>
            <a:pPr marL="180975" indent="-180975">
              <a:buClr>
                <a:srgbClr val="13ADA0"/>
              </a:buClr>
              <a:buSzPct val="125000"/>
              <a:buFont typeface="Arial" panose="020B0604020202020204" pitchFamily="34" charset="0"/>
              <a:buChar char="•"/>
            </a:pPr>
            <a:r>
              <a:rPr lang="es-PE" sz="1600" dirty="0">
                <a:ea typeface="Calibri" panose="020F0502020204030204" pitchFamily="34" charset="0"/>
                <a:cs typeface="Calibri"/>
              </a:rPr>
              <a:t>Para plantear objetivos hay que tener en cuenta una serie de condiciones conocidas como el formato SMART. </a:t>
            </a:r>
          </a:p>
          <a:p>
            <a:pPr marL="180975" indent="-180975">
              <a:buClr>
                <a:srgbClr val="13ADA0"/>
              </a:buClr>
              <a:buSzPct val="125000"/>
              <a:buFont typeface="Arial" panose="020B0604020202020204" pitchFamily="34" charset="0"/>
              <a:buChar char="•"/>
            </a:pPr>
            <a:endParaRPr lang="es-PE" sz="1600" dirty="0">
              <a:ea typeface="Calibri" panose="020F0502020204030204" pitchFamily="34" charset="0"/>
              <a:cs typeface="Calibri"/>
            </a:endParaRPr>
          </a:p>
          <a:p>
            <a:pPr marL="180975" indent="-180975">
              <a:buClr>
                <a:srgbClr val="13ADA0"/>
              </a:buClr>
              <a:buSzPct val="125000"/>
              <a:buFont typeface="Arial" panose="020B0604020202020204" pitchFamily="34" charset="0"/>
              <a:buChar char="•"/>
            </a:pPr>
            <a:r>
              <a:rPr lang="es-PE" sz="1600" dirty="0">
                <a:ea typeface="Calibri" panose="020F0502020204030204" pitchFamily="34" charset="0"/>
                <a:cs typeface="Calibri"/>
              </a:rPr>
              <a:t>Los </a:t>
            </a:r>
            <a:r>
              <a:rPr lang="es-PE" sz="1600">
                <a:ea typeface="Calibri" panose="020F0502020204030204" pitchFamily="34" charset="0"/>
                <a:cs typeface="Calibri"/>
              </a:rPr>
              <a:t>objetivos generales </a:t>
            </a:r>
            <a:r>
              <a:rPr lang="es-PE" sz="1600" dirty="0">
                <a:ea typeface="Calibri" panose="020F0502020204030204" pitchFamily="34" charset="0"/>
                <a:cs typeface="Calibri"/>
              </a:rPr>
              <a:t>en un plan de negocios se orientan a las ventas. Los objetivos secundarios ayudan a conseguir los objetivos generales y se refieren a diferentes aspectos de la empresas como pueden ser marketing , publicidad, producción, etc.</a:t>
            </a:r>
          </a:p>
        </p:txBody>
      </p:sp>
    </p:spTree>
    <p:extLst>
      <p:ext uri="{BB962C8B-B14F-4D97-AF65-F5344CB8AC3E}">
        <p14:creationId xmlns:p14="http://schemas.microsoft.com/office/powerpoint/2010/main" val="1114392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0" y="0"/>
            <a:ext cx="9144000" cy="5714999"/>
          </a:xfrm>
          <a:prstGeom prst="rect">
            <a:avLst/>
          </a:prstGeom>
          <a:solidFill>
            <a:srgbClr val="15BD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Rectangle 3"/>
          <p:cNvSpPr/>
          <p:nvPr/>
        </p:nvSpPr>
        <p:spPr>
          <a:xfrm>
            <a:off x="1258008" y="3673982"/>
            <a:ext cx="6356130" cy="8894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70000"/>
              </a:lnSpc>
              <a:spcBef>
                <a:spcPts val="1000"/>
              </a:spcBef>
              <a:defRPr/>
            </a:pPr>
            <a:r>
              <a:rPr lang="es-ES" sz="4000" dirty="0">
                <a:solidFill>
                  <a:schemeClr val="bg1"/>
                </a:solidFill>
                <a:cs typeface="Calibri"/>
              </a:rPr>
              <a:t>CONCEPTO DE OBJETIVO/ </a:t>
            </a:r>
            <a:r>
              <a:rPr lang="es-ES" sz="4000" b="1" dirty="0">
                <a:solidFill>
                  <a:srgbClr val="09534C"/>
                </a:solidFill>
                <a:cs typeface="Calibri"/>
              </a:rPr>
              <a:t>OBJETIVO EMPRESARIAL</a:t>
            </a:r>
          </a:p>
        </p:txBody>
      </p:sp>
      <p:cxnSp>
        <p:nvCxnSpPr>
          <p:cNvPr id="10" name="Conector recto 9"/>
          <p:cNvCxnSpPr/>
          <p:nvPr/>
        </p:nvCxnSpPr>
        <p:spPr>
          <a:xfrm>
            <a:off x="1258009" y="4511082"/>
            <a:ext cx="5401208" cy="0"/>
          </a:xfrm>
          <a:prstGeom prst="line">
            <a:avLst/>
          </a:prstGeom>
          <a:ln w="28575">
            <a:solidFill>
              <a:srgbClr val="0B65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92" t="-1" b="2866"/>
          <a:stretch/>
        </p:blipFill>
        <p:spPr>
          <a:xfrm>
            <a:off x="513688" y="3617175"/>
            <a:ext cx="573391" cy="893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88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/>
          <p:nvPr/>
        </p:nvSpPr>
        <p:spPr>
          <a:xfrm>
            <a:off x="518228" y="927803"/>
            <a:ext cx="4090285" cy="41549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es-PE" sz="1500" dirty="0">
                <a:latin typeface="Calibri" panose="020F0502020204030204" pitchFamily="34" charset="0"/>
                <a:cs typeface="Calibri" panose="020F0502020204030204" pitchFamily="34" charset="0"/>
              </a:rPr>
              <a:t>Después de haber realizado un diagnóstico que permita conocer si  el entorno de la empresa es favorable o no y tomando como base el análisis interno se procederá a establecer los objetivos </a:t>
            </a:r>
            <a:br>
              <a:rPr lang="es-PE" sz="15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PE" sz="1500" dirty="0">
                <a:latin typeface="Calibri" panose="020F0502020204030204" pitchFamily="34" charset="0"/>
                <a:cs typeface="Calibri" panose="020F0502020204030204" pitchFamily="34" charset="0"/>
              </a:rPr>
              <a:t>de la empresa. </a:t>
            </a:r>
          </a:p>
          <a:p>
            <a:endParaRPr lang="es-PE" sz="15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PE" sz="1500" b="1" dirty="0">
                <a:latin typeface="Calibri" panose="020F0502020204030204" pitchFamily="34" charset="0"/>
                <a:cs typeface="Calibri" panose="020F0502020204030204" pitchFamily="34" charset="0"/>
              </a:rPr>
              <a:t>OBJETIVO</a:t>
            </a:r>
            <a:endParaRPr lang="es-PE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PE" sz="1500" dirty="0">
                <a:latin typeface="Calibri" panose="020F0502020204030204" pitchFamily="34" charset="0"/>
                <a:cs typeface="Calibri" panose="020F0502020204030204" pitchFamily="34" charset="0"/>
              </a:rPr>
              <a:t>Un objetivo es aquello que se desea conseguir </a:t>
            </a:r>
            <a:br>
              <a:rPr lang="es-PE" sz="15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PE" sz="1500" dirty="0">
                <a:latin typeface="Calibri" panose="020F0502020204030204" pitchFamily="34" charset="0"/>
                <a:cs typeface="Calibri" panose="020F0502020204030204" pitchFamily="34" charset="0"/>
              </a:rPr>
              <a:t>o alcanzar</a:t>
            </a:r>
          </a:p>
          <a:p>
            <a:endParaRPr lang="es-PE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PE" sz="1500" b="1" dirty="0">
                <a:latin typeface="Calibri" panose="020F0502020204030204" pitchFamily="34" charset="0"/>
                <a:cs typeface="Calibri" panose="020F0502020204030204" pitchFamily="34" charset="0"/>
              </a:rPr>
              <a:t>OBJETIVO EMPRESARIAL </a:t>
            </a:r>
            <a:endParaRPr lang="es-PE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PE" sz="1500" dirty="0">
                <a:latin typeface="Calibri" panose="020F0502020204030204" pitchFamily="34" charset="0"/>
                <a:cs typeface="Calibri" panose="020F0502020204030204" pitchFamily="34" charset="0"/>
              </a:rPr>
              <a:t>Es un resultado que se desea lograr. Los objetivos </a:t>
            </a:r>
            <a:br>
              <a:rPr lang="es-PE" sz="15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PE" sz="1500" dirty="0">
                <a:latin typeface="Calibri" panose="020F0502020204030204" pitchFamily="34" charset="0"/>
                <a:cs typeface="Calibri" panose="020F0502020204030204" pitchFamily="34" charset="0"/>
              </a:rPr>
              <a:t>de la empresa nacen del diagnóstico de su situación interna y externa. Los objetivos son el punto de partida para el desarrollo de estrategias. </a:t>
            </a:r>
            <a:br>
              <a:rPr lang="es-PE" sz="15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PE" sz="1500" dirty="0">
                <a:latin typeface="Calibri" panose="020F0502020204030204" pitchFamily="34" charset="0"/>
                <a:cs typeface="Calibri" panose="020F0502020204030204" pitchFamily="34" charset="0"/>
              </a:rPr>
              <a:t>No puede haber estrategias si no existen objetivos. La planificación estratégica se guía de los </a:t>
            </a:r>
            <a:br>
              <a:rPr lang="es-PE" sz="15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PE" sz="1500" dirty="0">
                <a:latin typeface="Calibri" panose="020F0502020204030204" pitchFamily="34" charset="0"/>
                <a:cs typeface="Calibri" panose="020F0502020204030204" pitchFamily="34" charset="0"/>
              </a:rPr>
              <a:t>objetivos empresariales.  </a:t>
            </a: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6706" r="30551"/>
          <a:stretch/>
        </p:blipFill>
        <p:spPr>
          <a:xfrm>
            <a:off x="4932363" y="0"/>
            <a:ext cx="4211637" cy="571500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b="51790"/>
          <a:stretch/>
        </p:blipFill>
        <p:spPr>
          <a:xfrm>
            <a:off x="0" y="382408"/>
            <a:ext cx="411780" cy="135993"/>
          </a:xfrm>
          <a:prstGeom prst="rect">
            <a:avLst/>
          </a:prstGeom>
        </p:spPr>
      </p:pic>
      <p:sp>
        <p:nvSpPr>
          <p:cNvPr id="5" name="Rectangle 5"/>
          <p:cNvSpPr/>
          <p:nvPr/>
        </p:nvSpPr>
        <p:spPr>
          <a:xfrm>
            <a:off x="511153" y="334988"/>
            <a:ext cx="4139977" cy="2308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500" dirty="0">
                <a:solidFill>
                  <a:srgbClr val="15BDAD"/>
                </a:solidFill>
              </a:rPr>
              <a:t>CONCEPTO DE OBJETIVO/OBJETIVO EMPRESARIAL</a:t>
            </a:r>
          </a:p>
        </p:txBody>
      </p:sp>
    </p:spTree>
    <p:extLst>
      <p:ext uri="{BB962C8B-B14F-4D97-AF65-F5344CB8AC3E}">
        <p14:creationId xmlns:p14="http://schemas.microsoft.com/office/powerpoint/2010/main" val="1370494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/>
          <p:nvPr/>
        </p:nvSpPr>
        <p:spPr>
          <a:xfrm>
            <a:off x="503238" y="1554435"/>
            <a:ext cx="4105275" cy="246221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es-PE" sz="1600" b="1" dirty="0">
                <a:latin typeface="Calibri" panose="020F0502020204030204" pitchFamily="34" charset="0"/>
                <a:cs typeface="Calibri" panose="020F0502020204030204" pitchFamily="34" charset="0"/>
              </a:rPr>
              <a:t>FUNCIONES DE LOS OBJETIVOS EMPRESARIALES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s-PE" sz="1600" dirty="0">
                <a:cs typeface="Calibri"/>
              </a:rPr>
              <a:t>Guiar y coordinar las decisiones de la empresa.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endParaRPr lang="es-PE" sz="1600" dirty="0">
              <a:cs typeface="Calibri"/>
            </a:endParaRP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s-PE" sz="1600" dirty="0">
                <a:cs typeface="Calibri"/>
              </a:rPr>
              <a:t>Proporcionar una base para la evaluación y control de los resultados. 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endParaRPr lang="es-PE" sz="1600" dirty="0">
              <a:cs typeface="Calibri"/>
            </a:endParaRP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s-PE" sz="1600" dirty="0">
                <a:cs typeface="Calibri"/>
              </a:rPr>
              <a:t>Motivar a los miembros de la empresa.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endParaRPr lang="es-PE" sz="1600" dirty="0">
              <a:cs typeface="Calibri"/>
            </a:endParaRP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s-PE" sz="1600" dirty="0">
                <a:cs typeface="Calibri"/>
              </a:rPr>
              <a:t>Brindar coherencia a todas las acciones de </a:t>
            </a:r>
            <a:br>
              <a:rPr lang="es-PE" sz="1600" dirty="0">
                <a:cs typeface="Calibri"/>
              </a:rPr>
            </a:br>
            <a:r>
              <a:rPr lang="es-PE" sz="1600" dirty="0">
                <a:cs typeface="Calibri"/>
              </a:rPr>
              <a:t>la empresa.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1697" r="33032"/>
          <a:stretch/>
        </p:blipFill>
        <p:spPr>
          <a:xfrm>
            <a:off x="4932363" y="0"/>
            <a:ext cx="4211638" cy="5715000"/>
          </a:xfrm>
          <a:prstGeom prst="rect">
            <a:avLst/>
          </a:prstGeom>
        </p:spPr>
      </p:pic>
      <p:pic>
        <p:nvPicPr>
          <p:cNvPr id="24" name="Imagen 23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b="51790"/>
          <a:stretch/>
        </p:blipFill>
        <p:spPr>
          <a:xfrm>
            <a:off x="0" y="382408"/>
            <a:ext cx="411780" cy="135993"/>
          </a:xfrm>
          <a:prstGeom prst="rect">
            <a:avLst/>
          </a:prstGeom>
        </p:spPr>
      </p:pic>
      <p:sp>
        <p:nvSpPr>
          <p:cNvPr id="26" name="Rectangle 5"/>
          <p:cNvSpPr/>
          <p:nvPr/>
        </p:nvSpPr>
        <p:spPr>
          <a:xfrm>
            <a:off x="511153" y="334988"/>
            <a:ext cx="4139977" cy="2308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500" dirty="0">
                <a:solidFill>
                  <a:srgbClr val="15BDAD"/>
                </a:solidFill>
              </a:rPr>
              <a:t>CONCEPTO DE OBJETIVO/OBJETIVO EMPRESARIAL</a:t>
            </a:r>
          </a:p>
        </p:txBody>
      </p:sp>
    </p:spTree>
    <p:extLst>
      <p:ext uri="{BB962C8B-B14F-4D97-AF65-F5344CB8AC3E}">
        <p14:creationId xmlns:p14="http://schemas.microsoft.com/office/powerpoint/2010/main" val="1974686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0" y="0"/>
            <a:ext cx="9144000" cy="5714999"/>
          </a:xfrm>
          <a:prstGeom prst="rect">
            <a:avLst/>
          </a:prstGeom>
          <a:solidFill>
            <a:srgbClr val="15BD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Rectangle 3"/>
          <p:cNvSpPr/>
          <p:nvPr/>
        </p:nvSpPr>
        <p:spPr>
          <a:xfrm>
            <a:off x="1258008" y="3673982"/>
            <a:ext cx="6356130" cy="8894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70000"/>
              </a:lnSpc>
              <a:spcBef>
                <a:spcPts val="1000"/>
              </a:spcBef>
              <a:defRPr/>
            </a:pPr>
            <a:r>
              <a:rPr lang="es-ES" sz="4000" dirty="0">
                <a:solidFill>
                  <a:schemeClr val="bg1"/>
                </a:solidFill>
                <a:cs typeface="Calibri"/>
              </a:rPr>
              <a:t>DIFERENCIA ENTRE</a:t>
            </a:r>
            <a:br>
              <a:rPr lang="es-ES" sz="4000" dirty="0">
                <a:solidFill>
                  <a:schemeClr val="bg1"/>
                </a:solidFill>
                <a:cs typeface="Calibri"/>
              </a:rPr>
            </a:br>
            <a:r>
              <a:rPr lang="es-ES" sz="4000" b="1" dirty="0">
                <a:solidFill>
                  <a:srgbClr val="09534C"/>
                </a:solidFill>
                <a:cs typeface="Calibri"/>
              </a:rPr>
              <a:t>OBJETIVOS Y METAS</a:t>
            </a:r>
          </a:p>
        </p:txBody>
      </p:sp>
      <p:cxnSp>
        <p:nvCxnSpPr>
          <p:cNvPr id="10" name="Conector recto 9"/>
          <p:cNvCxnSpPr/>
          <p:nvPr/>
        </p:nvCxnSpPr>
        <p:spPr>
          <a:xfrm>
            <a:off x="1258009" y="4511082"/>
            <a:ext cx="4242246" cy="0"/>
          </a:xfrm>
          <a:prstGeom prst="line">
            <a:avLst/>
          </a:prstGeom>
          <a:ln w="28575">
            <a:solidFill>
              <a:srgbClr val="0B65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92" t="-1" b="2866"/>
          <a:stretch/>
        </p:blipFill>
        <p:spPr>
          <a:xfrm>
            <a:off x="513688" y="3617175"/>
            <a:ext cx="573391" cy="893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853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194" r="165"/>
          <a:stretch/>
        </p:blipFill>
        <p:spPr>
          <a:xfrm>
            <a:off x="4608513" y="517525"/>
            <a:ext cx="4535487" cy="4679950"/>
          </a:xfrm>
          <a:prstGeom prst="rect">
            <a:avLst/>
          </a:prstGeom>
        </p:spPr>
      </p:pic>
      <p:sp>
        <p:nvSpPr>
          <p:cNvPr id="11" name="object 7"/>
          <p:cNvSpPr txBox="1"/>
          <p:nvPr/>
        </p:nvSpPr>
        <p:spPr>
          <a:xfrm>
            <a:off x="503238" y="1551017"/>
            <a:ext cx="3744912" cy="29546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tabLst>
                <a:tab pos="120650" algn="l"/>
              </a:tabLst>
            </a:pPr>
            <a:r>
              <a:rPr lang="en-US" sz="1600" b="1" spc="-10" dirty="0">
                <a:cs typeface="Calibri"/>
              </a:rPr>
              <a:t>DIFERENCIAS ENTRE OBJETIVOS Y METAS</a:t>
            </a:r>
          </a:p>
          <a:p>
            <a:pPr marL="12700">
              <a:tabLst>
                <a:tab pos="120650" algn="l"/>
              </a:tabLst>
            </a:pPr>
            <a:r>
              <a:rPr lang="en-US" sz="1600" spc="-10" dirty="0">
                <a:cs typeface="Calibri"/>
              </a:rPr>
              <a:t>Los </a:t>
            </a:r>
            <a:r>
              <a:rPr lang="en-US" sz="1600" spc="-10" dirty="0" err="1">
                <a:cs typeface="Calibri"/>
              </a:rPr>
              <a:t>objetivos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incluyen</a:t>
            </a:r>
            <a:r>
              <a:rPr lang="en-US" sz="1600" spc="-10" dirty="0">
                <a:cs typeface="Calibri"/>
              </a:rPr>
              <a:t> a las </a:t>
            </a:r>
            <a:r>
              <a:rPr lang="en-US" sz="1600" spc="-10" dirty="0" err="1">
                <a:cs typeface="Calibri"/>
              </a:rPr>
              <a:t>metas</a:t>
            </a:r>
            <a:r>
              <a:rPr lang="en-US" sz="1600" spc="-10" dirty="0">
                <a:cs typeface="Calibri"/>
              </a:rPr>
              <a:t>, </a:t>
            </a:r>
            <a:r>
              <a:rPr lang="en-US" sz="1600" spc="-10" dirty="0" err="1">
                <a:cs typeface="Calibri"/>
              </a:rPr>
              <a:t>es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decir</a:t>
            </a:r>
            <a:r>
              <a:rPr lang="en-US" sz="1600" spc="-10" dirty="0">
                <a:cs typeface="Calibri"/>
              </a:rPr>
              <a:t>, para </a:t>
            </a:r>
            <a:r>
              <a:rPr lang="en-US" sz="1600" spc="-10" dirty="0" err="1">
                <a:cs typeface="Calibri"/>
              </a:rPr>
              <a:t>conseguir</a:t>
            </a:r>
            <a:r>
              <a:rPr lang="en-US" sz="1600" spc="-10" dirty="0">
                <a:cs typeface="Calibri"/>
              </a:rPr>
              <a:t> un </a:t>
            </a:r>
            <a:r>
              <a:rPr lang="en-US" sz="1600" spc="-10" dirty="0" err="1">
                <a:cs typeface="Calibri"/>
              </a:rPr>
              <a:t>objetivo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debo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cumplir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una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serie</a:t>
            </a:r>
            <a:r>
              <a:rPr lang="en-US" sz="1600" spc="-10" dirty="0">
                <a:cs typeface="Calibri"/>
              </a:rPr>
              <a:t> de </a:t>
            </a:r>
            <a:r>
              <a:rPr lang="en-US" sz="1600" spc="-10" dirty="0" err="1">
                <a:cs typeface="Calibri"/>
              </a:rPr>
              <a:t>metas</a:t>
            </a:r>
            <a:r>
              <a:rPr lang="en-US" sz="1600" spc="-10" dirty="0">
                <a:cs typeface="Calibri"/>
              </a:rPr>
              <a:t>. </a:t>
            </a:r>
          </a:p>
          <a:p>
            <a:pPr marL="12700">
              <a:tabLst>
                <a:tab pos="120650" algn="l"/>
              </a:tabLst>
            </a:pPr>
            <a:endParaRPr lang="en-US" sz="1600" spc="-10" dirty="0">
              <a:cs typeface="Calibri"/>
            </a:endParaRPr>
          </a:p>
          <a:p>
            <a:pPr marL="12700">
              <a:tabLst>
                <a:tab pos="120650" algn="l"/>
              </a:tabLst>
            </a:pPr>
            <a:r>
              <a:rPr lang="en-US" sz="1600" b="1" spc="-10" dirty="0" err="1">
                <a:cs typeface="Calibri"/>
              </a:rPr>
              <a:t>Por</a:t>
            </a:r>
            <a:r>
              <a:rPr lang="en-US" sz="1600" b="1" spc="-10" dirty="0">
                <a:cs typeface="Calibri"/>
              </a:rPr>
              <a:t> </a:t>
            </a:r>
            <a:r>
              <a:rPr lang="en-US" sz="1600" b="1" spc="-10" dirty="0" err="1">
                <a:cs typeface="Calibri"/>
              </a:rPr>
              <a:t>ejemplo</a:t>
            </a:r>
            <a:r>
              <a:rPr lang="en-US" sz="1600" b="1" spc="-10" dirty="0">
                <a:cs typeface="Calibri"/>
              </a:rPr>
              <a:t>:</a:t>
            </a:r>
          </a:p>
          <a:p>
            <a:pPr marL="182563" indent="-169863">
              <a:buFont typeface="Arial" charset="0"/>
              <a:buChar char="•"/>
              <a:tabLst>
                <a:tab pos="120650" algn="l"/>
              </a:tabLst>
            </a:pPr>
            <a:r>
              <a:rPr lang="en-US" sz="1600" spc="-10" dirty="0">
                <a:cs typeface="Calibri"/>
              </a:rPr>
              <a:t>Si </a:t>
            </a:r>
            <a:r>
              <a:rPr lang="en-US" sz="1600" spc="-10" dirty="0" err="1">
                <a:cs typeface="Calibri"/>
              </a:rPr>
              <a:t>tu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objetivo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es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aprobar</a:t>
            </a:r>
            <a:r>
              <a:rPr lang="en-US" sz="1600" spc="-10" dirty="0">
                <a:cs typeface="Calibri"/>
              </a:rPr>
              <a:t> el </a:t>
            </a:r>
            <a:r>
              <a:rPr lang="en-US" sz="1600" spc="-10" dirty="0" err="1">
                <a:cs typeface="Calibri"/>
              </a:rPr>
              <a:t>curso</a:t>
            </a:r>
            <a:r>
              <a:rPr lang="en-US" sz="1600" spc="-10" dirty="0">
                <a:cs typeface="Calibri"/>
              </a:rPr>
              <a:t>, las </a:t>
            </a:r>
            <a:r>
              <a:rPr lang="en-US" sz="1600" spc="-10" dirty="0" err="1">
                <a:cs typeface="Calibri"/>
              </a:rPr>
              <a:t>metas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serán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aprobar</a:t>
            </a:r>
            <a:r>
              <a:rPr lang="en-US" sz="1600" spc="-10" dirty="0">
                <a:cs typeface="Calibri"/>
              </a:rPr>
              <a:t>  las </a:t>
            </a:r>
            <a:r>
              <a:rPr lang="en-US" sz="1600" spc="-10" dirty="0" err="1">
                <a:cs typeface="Calibri"/>
              </a:rPr>
              <a:t>prácticas</a:t>
            </a:r>
            <a:r>
              <a:rPr lang="en-US" sz="1600" spc="-10" dirty="0">
                <a:cs typeface="Calibri"/>
              </a:rPr>
              <a:t>, el </a:t>
            </a:r>
            <a:r>
              <a:rPr lang="en-US" sz="1600" spc="-10" dirty="0" err="1">
                <a:cs typeface="Calibri"/>
              </a:rPr>
              <a:t>trabajo</a:t>
            </a:r>
            <a:r>
              <a:rPr lang="en-US" sz="1600" spc="-10" dirty="0">
                <a:cs typeface="Calibri"/>
              </a:rPr>
              <a:t> final y el </a:t>
            </a:r>
            <a:r>
              <a:rPr lang="en-US" sz="1600" spc="-10" dirty="0" err="1">
                <a:cs typeface="Calibri"/>
              </a:rPr>
              <a:t>examen</a:t>
            </a:r>
            <a:r>
              <a:rPr lang="en-US" sz="1600" spc="-10" dirty="0">
                <a:cs typeface="Calibri"/>
              </a:rPr>
              <a:t> final.</a:t>
            </a:r>
          </a:p>
          <a:p>
            <a:pPr marL="182563" indent="-169863">
              <a:buFont typeface="Arial" charset="0"/>
              <a:buChar char="•"/>
              <a:tabLst>
                <a:tab pos="120650" algn="l"/>
              </a:tabLst>
            </a:pPr>
            <a:endParaRPr lang="en-US" sz="1600" spc="-10" dirty="0">
              <a:cs typeface="Calibri"/>
            </a:endParaRPr>
          </a:p>
          <a:p>
            <a:pPr marL="182563" indent="-169863">
              <a:buFont typeface="Arial" charset="0"/>
              <a:buChar char="•"/>
              <a:tabLst>
                <a:tab pos="120650" algn="l"/>
              </a:tabLst>
            </a:pPr>
            <a:r>
              <a:rPr lang="en-US" sz="1600" spc="-10" dirty="0">
                <a:cs typeface="Calibri"/>
              </a:rPr>
              <a:t>A las </a:t>
            </a:r>
            <a:r>
              <a:rPr lang="en-US" sz="1600" spc="-10" dirty="0" err="1">
                <a:cs typeface="Calibri"/>
              </a:rPr>
              <a:t>metas</a:t>
            </a:r>
            <a:r>
              <a:rPr lang="en-US" sz="1600" spc="-10" dirty="0">
                <a:cs typeface="Calibri"/>
              </a:rPr>
              <a:t> se les </a:t>
            </a:r>
            <a:r>
              <a:rPr lang="en-US" sz="1600" spc="-10" dirty="0" err="1">
                <a:cs typeface="Calibri"/>
              </a:rPr>
              <a:t>conoce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también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como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objetivos</a:t>
            </a:r>
            <a:r>
              <a:rPr lang="en-US" sz="1600" spc="-10" dirty="0">
                <a:cs typeface="Calibri"/>
              </a:rPr>
              <a:t> </a:t>
            </a:r>
            <a:r>
              <a:rPr lang="en-US" sz="1600" spc="-10" dirty="0" err="1">
                <a:cs typeface="Calibri"/>
              </a:rPr>
              <a:t>secundarios</a:t>
            </a:r>
            <a:r>
              <a:rPr lang="en-US" sz="1600" spc="-10" dirty="0">
                <a:cs typeface="Calibri"/>
              </a:rPr>
              <a:t> o </a:t>
            </a:r>
            <a:r>
              <a:rPr lang="en-US" sz="1600" spc="-10" dirty="0" err="1">
                <a:cs typeface="Calibri"/>
              </a:rPr>
              <a:t>específicos</a:t>
            </a:r>
            <a:r>
              <a:rPr lang="en-US" sz="1600" spc="-10" dirty="0">
                <a:cs typeface="Calibri"/>
              </a:rPr>
              <a:t>.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8150" y="461963"/>
            <a:ext cx="7493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325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0" y="0"/>
            <a:ext cx="9144000" cy="5714999"/>
          </a:xfrm>
          <a:prstGeom prst="rect">
            <a:avLst/>
          </a:prstGeom>
          <a:solidFill>
            <a:srgbClr val="15BD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Rectangle 3"/>
          <p:cNvSpPr/>
          <p:nvPr/>
        </p:nvSpPr>
        <p:spPr>
          <a:xfrm>
            <a:off x="1258008" y="3673982"/>
            <a:ext cx="6356130" cy="8894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70000"/>
              </a:lnSpc>
              <a:spcBef>
                <a:spcPts val="1000"/>
              </a:spcBef>
              <a:defRPr/>
            </a:pPr>
            <a:r>
              <a:rPr lang="es-ES" sz="4000" dirty="0">
                <a:solidFill>
                  <a:schemeClr val="bg1"/>
                </a:solidFill>
                <a:cs typeface="Calibri"/>
              </a:rPr>
              <a:t>OBJETIVOS GENERALES </a:t>
            </a:r>
            <a:br>
              <a:rPr lang="es-ES" sz="4000" dirty="0">
                <a:solidFill>
                  <a:schemeClr val="bg1"/>
                </a:solidFill>
                <a:cs typeface="Calibri"/>
              </a:rPr>
            </a:br>
            <a:r>
              <a:rPr lang="es-ES" sz="4000" b="1" dirty="0">
                <a:solidFill>
                  <a:srgbClr val="09534C"/>
                </a:solidFill>
                <a:cs typeface="Calibri"/>
              </a:rPr>
              <a:t>Y SECUNDARIOS</a:t>
            </a:r>
          </a:p>
        </p:txBody>
      </p:sp>
      <p:cxnSp>
        <p:nvCxnSpPr>
          <p:cNvPr id="10" name="Conector recto 9"/>
          <p:cNvCxnSpPr/>
          <p:nvPr/>
        </p:nvCxnSpPr>
        <p:spPr>
          <a:xfrm>
            <a:off x="1258009" y="4511082"/>
            <a:ext cx="4848877" cy="0"/>
          </a:xfrm>
          <a:prstGeom prst="line">
            <a:avLst/>
          </a:prstGeom>
          <a:ln w="28575">
            <a:solidFill>
              <a:srgbClr val="0B65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92" t="-1" b="2866"/>
          <a:stretch/>
        </p:blipFill>
        <p:spPr>
          <a:xfrm>
            <a:off x="513688" y="3617175"/>
            <a:ext cx="573391" cy="893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944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bject 7"/>
          <p:cNvSpPr txBox="1"/>
          <p:nvPr/>
        </p:nvSpPr>
        <p:spPr>
          <a:xfrm>
            <a:off x="4248150" y="923689"/>
            <a:ext cx="4361594" cy="41857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fontAlgn="base"/>
            <a:r>
              <a:rPr lang="en-US" sz="1600" b="1" dirty="0"/>
              <a:t>OBJETIVOS GENERALES Y SECUNDARIOS (ESPECÍFICOS) </a:t>
            </a:r>
          </a:p>
          <a:p>
            <a:pPr marL="174625" indent="-174625" fontAlgn="base">
              <a:buFont typeface="Arial" pitchFamily="34" charset="0"/>
              <a:buChar char="•"/>
            </a:pPr>
            <a:r>
              <a:rPr lang="en-US" sz="1600" b="1" dirty="0" err="1"/>
              <a:t>Objetivo</a:t>
            </a:r>
            <a:r>
              <a:rPr lang="en-US" sz="1600" b="1" dirty="0"/>
              <a:t> General: </a:t>
            </a:r>
            <a:r>
              <a:rPr lang="en-US" sz="1600" dirty="0" err="1"/>
              <a:t>es</a:t>
            </a:r>
            <a:r>
              <a:rPr lang="en-US" sz="1600" dirty="0"/>
              <a:t> el </a:t>
            </a:r>
            <a:r>
              <a:rPr lang="en-US" sz="1600" dirty="0" err="1"/>
              <a:t>objetivo</a:t>
            </a:r>
            <a:r>
              <a:rPr lang="en-US" sz="1600" dirty="0"/>
              <a:t> principal del plan y </a:t>
            </a:r>
            <a:r>
              <a:rPr lang="en-US" sz="1600" dirty="0" err="1"/>
              <a:t>tiene</a:t>
            </a:r>
            <a:r>
              <a:rPr lang="en-US" sz="1600" dirty="0"/>
              <a:t> un </a:t>
            </a:r>
            <a:r>
              <a:rPr lang="en-US" sz="1600" dirty="0" err="1"/>
              <a:t>carácter</a:t>
            </a:r>
            <a:r>
              <a:rPr lang="en-US" sz="1600" dirty="0"/>
              <a:t> global. </a:t>
            </a:r>
            <a:r>
              <a:rPr lang="en-US" sz="1600" dirty="0" err="1"/>
              <a:t>En</a:t>
            </a:r>
            <a:r>
              <a:rPr lang="en-US" sz="1600" dirty="0"/>
              <a:t> un plan de </a:t>
            </a:r>
            <a:r>
              <a:rPr lang="en-US" sz="1600" dirty="0" err="1"/>
              <a:t>negocios</a:t>
            </a:r>
            <a:r>
              <a:rPr lang="en-US" sz="1600" dirty="0"/>
              <a:t> </a:t>
            </a:r>
            <a:r>
              <a:rPr lang="en-US" sz="1600" dirty="0" err="1"/>
              <a:t>tienen</a:t>
            </a:r>
            <a:r>
              <a:rPr lang="en-US" sz="1600" dirty="0"/>
              <a:t> </a:t>
            </a:r>
            <a:r>
              <a:rPr lang="en-US" sz="1600" dirty="0" err="1"/>
              <a:t>carácter</a:t>
            </a:r>
            <a:r>
              <a:rPr lang="en-US" sz="1600" dirty="0"/>
              <a:t> </a:t>
            </a:r>
            <a:r>
              <a:rPr lang="en-US" sz="1600" dirty="0" err="1"/>
              <a:t>comercial</a:t>
            </a:r>
            <a:r>
              <a:rPr lang="en-US" sz="1600" dirty="0"/>
              <a:t>, </a:t>
            </a:r>
            <a:r>
              <a:rPr lang="en-US" sz="1600" dirty="0" err="1"/>
              <a:t>es</a:t>
            </a:r>
            <a:r>
              <a:rPr lang="en-US" sz="1600" dirty="0"/>
              <a:t> </a:t>
            </a:r>
            <a:r>
              <a:rPr lang="en-US" sz="1600" dirty="0" err="1"/>
              <a:t>decir</a:t>
            </a:r>
            <a:r>
              <a:rPr lang="en-US" sz="1600" dirty="0"/>
              <a:t> </a:t>
            </a:r>
            <a:r>
              <a:rPr lang="en-US" sz="1600" dirty="0" err="1"/>
              <a:t>están</a:t>
            </a:r>
            <a:r>
              <a:rPr lang="en-US" sz="1600" dirty="0"/>
              <a:t> </a:t>
            </a:r>
            <a:r>
              <a:rPr lang="en-US" sz="1600" dirty="0" err="1"/>
              <a:t>orientados</a:t>
            </a:r>
            <a:r>
              <a:rPr lang="en-US" sz="1600" dirty="0"/>
              <a:t> a las </a:t>
            </a:r>
            <a:r>
              <a:rPr lang="en-US" sz="1600" dirty="0" err="1"/>
              <a:t>ventas</a:t>
            </a:r>
            <a:r>
              <a:rPr lang="en-US" sz="1600" dirty="0"/>
              <a:t>.</a:t>
            </a:r>
            <a:br>
              <a:rPr lang="en-US" sz="1600" dirty="0"/>
            </a:br>
            <a:endParaRPr lang="en-US" sz="1600" dirty="0"/>
          </a:p>
          <a:p>
            <a:pPr marL="184150" indent="-184150" fontAlgn="base">
              <a:buFont typeface="Arial" charset="0"/>
              <a:buChar char="•"/>
            </a:pPr>
            <a:r>
              <a:rPr lang="en-US" sz="1600" b="1" dirty="0" err="1"/>
              <a:t>Por</a:t>
            </a:r>
            <a:r>
              <a:rPr lang="en-US" sz="1600" b="1" dirty="0"/>
              <a:t> </a:t>
            </a:r>
            <a:r>
              <a:rPr lang="en-US" sz="1600" b="1" dirty="0" err="1"/>
              <a:t>ejemplo</a:t>
            </a:r>
            <a:r>
              <a:rPr lang="en-US" sz="1600" dirty="0"/>
              <a:t>: </a:t>
            </a:r>
            <a:br>
              <a:rPr lang="en-US" sz="1600" dirty="0"/>
            </a:br>
            <a:r>
              <a:rPr lang="en-US" sz="1600" dirty="0"/>
              <a:t>Vender 10,000 </a:t>
            </a:r>
            <a:r>
              <a:rPr lang="en-US" sz="1600" dirty="0" err="1"/>
              <a:t>frascos</a:t>
            </a:r>
            <a:r>
              <a:rPr lang="en-US" sz="1600" dirty="0"/>
              <a:t> de perfume </a:t>
            </a:r>
            <a:r>
              <a:rPr lang="en-US" sz="1600" dirty="0" err="1"/>
              <a:t>Gio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el 2018.</a:t>
            </a:r>
          </a:p>
          <a:p>
            <a:pPr marL="184150" indent="-184150" fontAlgn="base">
              <a:buFont typeface="Arial" charset="0"/>
              <a:buChar char="•"/>
            </a:pPr>
            <a:endParaRPr lang="en-US" sz="1600" dirty="0"/>
          </a:p>
          <a:p>
            <a:pPr marL="184150" indent="-184150" fontAlgn="base">
              <a:buFont typeface="Arial" charset="0"/>
              <a:buChar char="•"/>
            </a:pPr>
            <a:r>
              <a:rPr lang="en-US" sz="1600" b="1" dirty="0" err="1"/>
              <a:t>Objetivos</a:t>
            </a:r>
            <a:r>
              <a:rPr lang="en-US" sz="1600" b="1" dirty="0"/>
              <a:t> </a:t>
            </a:r>
            <a:r>
              <a:rPr lang="en-US" sz="1600" b="1" dirty="0" err="1"/>
              <a:t>específicos</a:t>
            </a:r>
            <a:r>
              <a:rPr lang="en-US" sz="1600" b="1" dirty="0"/>
              <a:t> o </a:t>
            </a:r>
            <a:r>
              <a:rPr lang="en-US" sz="1600" b="1" dirty="0" err="1"/>
              <a:t>secundarios</a:t>
            </a:r>
            <a:r>
              <a:rPr lang="en-US" sz="1600" b="1" dirty="0"/>
              <a:t>: </a:t>
            </a:r>
            <a:r>
              <a:rPr lang="en-US" sz="1600" dirty="0" err="1"/>
              <a:t>indican</a:t>
            </a:r>
            <a:r>
              <a:rPr lang="en-US" sz="1600" dirty="0"/>
              <a:t> lo </a:t>
            </a:r>
            <a:br>
              <a:rPr lang="en-US" sz="1600" dirty="0"/>
            </a:br>
            <a:r>
              <a:rPr lang="en-US" sz="1600" dirty="0"/>
              <a:t>que se </a:t>
            </a:r>
            <a:r>
              <a:rPr lang="en-US" sz="1600" dirty="0" err="1"/>
              <a:t>quiere</a:t>
            </a:r>
            <a:r>
              <a:rPr lang="en-US" sz="1600" dirty="0"/>
              <a:t> </a:t>
            </a:r>
            <a:r>
              <a:rPr lang="en-US" sz="1600" dirty="0" err="1"/>
              <a:t>alcanzar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</a:t>
            </a:r>
            <a:r>
              <a:rPr lang="en-US" sz="1600" dirty="0" err="1"/>
              <a:t>relación</a:t>
            </a:r>
            <a:r>
              <a:rPr lang="en-US" sz="1600" dirty="0"/>
              <a:t> a </a:t>
            </a:r>
            <a:r>
              <a:rPr lang="en-US" sz="1600" dirty="0" err="1"/>
              <a:t>determinada</a:t>
            </a:r>
            <a:r>
              <a:rPr lang="en-US" sz="1600" dirty="0"/>
              <a:t> </a:t>
            </a:r>
            <a:r>
              <a:rPr lang="en-US" sz="1600" dirty="0" err="1"/>
              <a:t>etapa</a:t>
            </a:r>
            <a:r>
              <a:rPr lang="en-US" sz="1600" dirty="0"/>
              <a:t>, </a:t>
            </a:r>
            <a:r>
              <a:rPr lang="en-US" sz="1600" dirty="0" err="1"/>
              <a:t>actividad</a:t>
            </a:r>
            <a:r>
              <a:rPr lang="en-US" sz="1600" dirty="0"/>
              <a:t>  o </a:t>
            </a:r>
            <a:r>
              <a:rPr lang="en-US" sz="1600" dirty="0" err="1"/>
              <a:t>área</a:t>
            </a:r>
            <a:r>
              <a:rPr lang="en-US" sz="1600" dirty="0"/>
              <a:t> de la </a:t>
            </a:r>
            <a:r>
              <a:rPr lang="en-US" sz="1600" dirty="0" err="1"/>
              <a:t>empresa</a:t>
            </a:r>
            <a:r>
              <a:rPr lang="en-US" sz="1600" dirty="0"/>
              <a:t>.</a:t>
            </a:r>
          </a:p>
          <a:p>
            <a:pPr marL="184150" indent="-184150" fontAlgn="base">
              <a:buFont typeface="Arial" charset="0"/>
              <a:buChar char="•"/>
            </a:pPr>
            <a:endParaRPr lang="en-US" sz="1600" dirty="0"/>
          </a:p>
          <a:p>
            <a:pPr marL="184150" indent="-184150" fontAlgn="base">
              <a:buFont typeface="Arial" charset="0"/>
              <a:buChar char="•"/>
            </a:pPr>
            <a:r>
              <a:rPr lang="en-US" sz="1600" b="1" dirty="0" err="1"/>
              <a:t>Por</a:t>
            </a:r>
            <a:r>
              <a:rPr lang="en-US" sz="1600" b="1" dirty="0"/>
              <a:t> </a:t>
            </a:r>
            <a:r>
              <a:rPr lang="en-US" sz="1600" b="1" dirty="0" err="1"/>
              <a:t>ejemplo</a:t>
            </a:r>
            <a:r>
              <a:rPr lang="en-US" sz="1600" b="1" dirty="0"/>
              <a:t>: </a:t>
            </a:r>
            <a:br>
              <a:rPr lang="en-US" sz="1600" b="1" dirty="0"/>
            </a:br>
            <a:r>
              <a:rPr lang="en-US" sz="1600" dirty="0" err="1"/>
              <a:t>Aumentar</a:t>
            </a:r>
            <a:r>
              <a:rPr lang="en-US" sz="1600" dirty="0"/>
              <a:t> la </a:t>
            </a:r>
            <a:r>
              <a:rPr lang="en-US" sz="1600" dirty="0" err="1"/>
              <a:t>recordación</a:t>
            </a:r>
            <a:r>
              <a:rPr lang="en-US" sz="1600" dirty="0"/>
              <a:t> de </a:t>
            </a:r>
            <a:r>
              <a:rPr lang="en-US" sz="1600" dirty="0" err="1"/>
              <a:t>marca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un 30 % </a:t>
            </a:r>
            <a:r>
              <a:rPr lang="en-US" sz="1600" dirty="0" err="1"/>
              <a:t>en</a:t>
            </a:r>
            <a:r>
              <a:rPr lang="en-US" sz="1600" dirty="0"/>
              <a:t> </a:t>
            </a:r>
            <a:br>
              <a:rPr lang="en-US" sz="1600" dirty="0"/>
            </a:br>
            <a:r>
              <a:rPr lang="en-US" sz="1600" dirty="0"/>
              <a:t>el 2018.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2041" r="3452"/>
          <a:stretch/>
        </p:blipFill>
        <p:spPr>
          <a:xfrm>
            <a:off x="-1" y="527357"/>
            <a:ext cx="3816351" cy="4670118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0489" y="461963"/>
            <a:ext cx="7493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360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SLIDE_COUNT" val="28"/>
</p:tagLst>
</file>

<file path=ppt/theme/theme1.xml><?xml version="1.0" encoding="utf-8"?>
<a:theme xmlns:a="http://schemas.openxmlformats.org/drawingml/2006/main" name="Office The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7273</TotalTime>
  <Words>1557</Words>
  <Application>Microsoft Office PowerPoint</Application>
  <PresentationFormat>Presentación en pantalla (16:10)</PresentationFormat>
  <Paragraphs>181</Paragraphs>
  <Slides>25</Slides>
  <Notes>18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28" baseType="lpstr">
      <vt:lpstr>Arial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ISIL</dc:creator>
  <cp:lastModifiedBy>Jerico Sato</cp:lastModifiedBy>
  <cp:revision>723</cp:revision>
  <dcterms:created xsi:type="dcterms:W3CDTF">2016-10-06T14:52:02Z</dcterms:created>
  <dcterms:modified xsi:type="dcterms:W3CDTF">2020-09-07T14:28:41Z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FFC3108C-36C0-416D-AF52-12C34C697CD2</vt:lpwstr>
  </property>
  <property fmtid="{D5CDD505-2E9C-101B-9397-08002B2CF9AE}" pid="3" name="ArticulatePath">
    <vt:lpwstr>plantilla_cursos_presenciales-v3.1.3</vt:lpwstr>
  </property>
</Properties>
</file>